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0"/>
  </p:notesMasterIdLst>
  <p:sldIdLst>
    <p:sldId id="256" r:id="rId2"/>
    <p:sldId id="257" r:id="rId3"/>
    <p:sldId id="291" r:id="rId4"/>
    <p:sldId id="260" r:id="rId5"/>
    <p:sldId id="302" r:id="rId6"/>
    <p:sldId id="354" r:id="rId7"/>
    <p:sldId id="299" r:id="rId8"/>
    <p:sldId id="358" r:id="rId9"/>
    <p:sldId id="298" r:id="rId10"/>
    <p:sldId id="297" r:id="rId11"/>
    <p:sldId id="355" r:id="rId12"/>
    <p:sldId id="361" r:id="rId13"/>
    <p:sldId id="261" r:id="rId14"/>
    <p:sldId id="262" r:id="rId15"/>
    <p:sldId id="363" r:id="rId16"/>
    <p:sldId id="283" r:id="rId17"/>
    <p:sldId id="263" r:id="rId18"/>
    <p:sldId id="264" r:id="rId19"/>
    <p:sldId id="356" r:id="rId20"/>
    <p:sldId id="296" r:id="rId21"/>
    <p:sldId id="359" r:id="rId22"/>
    <p:sldId id="285" r:id="rId23"/>
    <p:sldId id="360" r:id="rId24"/>
    <p:sldId id="286" r:id="rId25"/>
    <p:sldId id="357" r:id="rId26"/>
    <p:sldId id="289" r:id="rId27"/>
    <p:sldId id="290" r:id="rId28"/>
    <p:sldId id="292" r:id="rId2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sperr" initials="C"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1" d="100"/>
          <a:sy n="111" d="100"/>
        </p:scale>
        <p:origin x="558"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F672C6-E076-4ECC-A43D-B6F1DA2D32C0}" type="doc">
      <dgm:prSet loTypeId="urn:microsoft.com/office/officeart/2005/8/layout/list1" loCatId="list" qsTypeId="urn:microsoft.com/office/officeart/2005/8/quickstyle/3d3" qsCatId="3D" csTypeId="urn:microsoft.com/office/officeart/2005/8/colors/colorful1" csCatId="colorful" phldr="1"/>
      <dgm:spPr/>
      <dgm:t>
        <a:bodyPr/>
        <a:lstStyle/>
        <a:p>
          <a:endParaRPr lang="tr-TR"/>
        </a:p>
      </dgm:t>
    </dgm:pt>
    <dgm:pt modelId="{A8FBB110-8911-4DA8-BC87-0A1C1BD89965}">
      <dgm:prSet phldrT="[Metin]" custT="1"/>
      <dgm:spPr>
        <a:solidFill>
          <a:schemeClr val="accent1">
            <a:lumMod val="75000"/>
          </a:schemeClr>
        </a:solidFill>
      </dgm:spPr>
      <dgm:t>
        <a:bodyPr/>
        <a:lstStyle/>
        <a:p>
          <a:r>
            <a:rPr lang="tr-TR" sz="2400" dirty="0" smtClean="0"/>
            <a:t>SATIN ALMA YÖNTEMLERİ</a:t>
          </a:r>
          <a:endParaRPr lang="tr-TR" sz="2400" dirty="0"/>
        </a:p>
      </dgm:t>
    </dgm:pt>
    <dgm:pt modelId="{AE9B26D1-F1F7-409D-B3A1-875C41C33734}" type="parTrans" cxnId="{73EB84C3-073B-447D-8825-B286E68AF243}">
      <dgm:prSet/>
      <dgm:spPr/>
      <dgm:t>
        <a:bodyPr/>
        <a:lstStyle/>
        <a:p>
          <a:endParaRPr lang="tr-TR"/>
        </a:p>
      </dgm:t>
    </dgm:pt>
    <dgm:pt modelId="{25AEC961-7956-4687-9D4E-A8C16D964F27}" type="sibTrans" cxnId="{73EB84C3-073B-447D-8825-B286E68AF243}">
      <dgm:prSet/>
      <dgm:spPr/>
      <dgm:t>
        <a:bodyPr/>
        <a:lstStyle/>
        <a:p>
          <a:endParaRPr lang="tr-TR"/>
        </a:p>
      </dgm:t>
    </dgm:pt>
    <dgm:pt modelId="{9C8253DB-6A7B-4B47-B5AB-17C6608637FC}">
      <dgm:prSet phldrT="[Metin]" custT="1"/>
      <dgm:spPr/>
      <dgm:t>
        <a:bodyPr/>
        <a:lstStyle/>
        <a:p>
          <a:r>
            <a:rPr lang="tr-TR" sz="2400" dirty="0" smtClean="0"/>
            <a:t>DOĞRUDAN TEMİN SÜRECİ</a:t>
          </a:r>
          <a:endParaRPr lang="tr-TR" sz="2400" dirty="0"/>
        </a:p>
      </dgm:t>
    </dgm:pt>
    <dgm:pt modelId="{C0505C73-D134-4D8D-AB72-8CFDCE18FF45}" type="parTrans" cxnId="{B1ADA22A-E2E9-4DA7-ABC2-B80B0ABCED3D}">
      <dgm:prSet/>
      <dgm:spPr/>
      <dgm:t>
        <a:bodyPr/>
        <a:lstStyle/>
        <a:p>
          <a:endParaRPr lang="tr-TR"/>
        </a:p>
      </dgm:t>
    </dgm:pt>
    <dgm:pt modelId="{1569563F-8253-4D41-9C8C-284B7617A4C8}" type="sibTrans" cxnId="{B1ADA22A-E2E9-4DA7-ABC2-B80B0ABCED3D}">
      <dgm:prSet/>
      <dgm:spPr/>
      <dgm:t>
        <a:bodyPr/>
        <a:lstStyle/>
        <a:p>
          <a:endParaRPr lang="tr-TR"/>
        </a:p>
      </dgm:t>
    </dgm:pt>
    <dgm:pt modelId="{DEE9ACA2-D44A-4190-B727-53E1753ECD2A}">
      <dgm:prSet phldrT="[Metin]" custT="1"/>
      <dgm:spPr>
        <a:solidFill>
          <a:schemeClr val="accent4">
            <a:lumMod val="75000"/>
          </a:schemeClr>
        </a:solidFill>
      </dgm:spPr>
      <dgm:t>
        <a:bodyPr/>
        <a:lstStyle/>
        <a:p>
          <a:r>
            <a:rPr lang="tr-TR" sz="2400" dirty="0" smtClean="0"/>
            <a:t>STANDART FORMLARIN TANITIMI</a:t>
          </a:r>
          <a:endParaRPr lang="tr-TR" sz="2400" dirty="0"/>
        </a:p>
      </dgm:t>
    </dgm:pt>
    <dgm:pt modelId="{AD405F79-012D-4E9A-9B21-C4D8F7D9649B}" type="parTrans" cxnId="{344C3E42-A659-43D7-B967-8F4EA59C195E}">
      <dgm:prSet/>
      <dgm:spPr/>
      <dgm:t>
        <a:bodyPr/>
        <a:lstStyle/>
        <a:p>
          <a:endParaRPr lang="tr-TR"/>
        </a:p>
      </dgm:t>
    </dgm:pt>
    <dgm:pt modelId="{845FA122-9471-4947-BCD9-3FE33B19517E}" type="sibTrans" cxnId="{344C3E42-A659-43D7-B967-8F4EA59C195E}">
      <dgm:prSet/>
      <dgm:spPr/>
      <dgm:t>
        <a:bodyPr/>
        <a:lstStyle/>
        <a:p>
          <a:endParaRPr lang="tr-TR"/>
        </a:p>
      </dgm:t>
    </dgm:pt>
    <dgm:pt modelId="{3668075A-ECEB-4DF1-AE8B-9A3A91C9ADBE}">
      <dgm:prSet custT="1"/>
      <dgm:spPr>
        <a:solidFill>
          <a:schemeClr val="accent2">
            <a:lumMod val="50000"/>
          </a:schemeClr>
        </a:solidFill>
      </dgm:spPr>
      <dgm:t>
        <a:bodyPr/>
        <a:lstStyle/>
        <a:p>
          <a:r>
            <a:rPr lang="tr-TR" sz="2400" dirty="0" smtClean="0"/>
            <a:t>DMO ALIM SÜRECİ</a:t>
          </a:r>
          <a:endParaRPr lang="tr-TR" sz="2400" dirty="0"/>
        </a:p>
      </dgm:t>
    </dgm:pt>
    <dgm:pt modelId="{E7BCA648-7EDB-4BA4-A97F-81E3979ADC29}" type="parTrans" cxnId="{81AF9EF9-05AD-40FD-BB11-257BAC8E887D}">
      <dgm:prSet/>
      <dgm:spPr/>
      <dgm:t>
        <a:bodyPr/>
        <a:lstStyle/>
        <a:p>
          <a:endParaRPr lang="tr-TR"/>
        </a:p>
      </dgm:t>
    </dgm:pt>
    <dgm:pt modelId="{24688BD9-2AA6-418B-BFBD-B5451023EA06}" type="sibTrans" cxnId="{81AF9EF9-05AD-40FD-BB11-257BAC8E887D}">
      <dgm:prSet/>
      <dgm:spPr/>
      <dgm:t>
        <a:bodyPr/>
        <a:lstStyle/>
        <a:p>
          <a:endParaRPr lang="tr-TR"/>
        </a:p>
      </dgm:t>
    </dgm:pt>
    <dgm:pt modelId="{084B78F1-5B4C-4B10-A5B9-444100F4C673}">
      <dgm:prSet custT="1"/>
      <dgm:spPr>
        <a:solidFill>
          <a:schemeClr val="bg2">
            <a:lumMod val="25000"/>
          </a:schemeClr>
        </a:solidFill>
      </dgm:spPr>
      <dgm:t>
        <a:bodyPr/>
        <a:lstStyle/>
        <a:p>
          <a:r>
            <a:rPr lang="tr-TR" sz="2400" dirty="0" smtClean="0"/>
            <a:t>TEKNİK ŞARTNAME HAZIRLAMA ESASLARI</a:t>
          </a:r>
          <a:endParaRPr lang="tr-TR" sz="2400" dirty="0"/>
        </a:p>
      </dgm:t>
    </dgm:pt>
    <dgm:pt modelId="{DCE12EBC-423A-4740-A918-2067011A994E}" type="parTrans" cxnId="{87B1BD53-FF63-4B27-8E14-4B44819AD6B4}">
      <dgm:prSet/>
      <dgm:spPr/>
      <dgm:t>
        <a:bodyPr/>
        <a:lstStyle/>
        <a:p>
          <a:endParaRPr lang="tr-TR"/>
        </a:p>
      </dgm:t>
    </dgm:pt>
    <dgm:pt modelId="{7DD0049B-8C14-4EBF-BE15-1A40299A0ACE}" type="sibTrans" cxnId="{87B1BD53-FF63-4B27-8E14-4B44819AD6B4}">
      <dgm:prSet/>
      <dgm:spPr/>
      <dgm:t>
        <a:bodyPr/>
        <a:lstStyle/>
        <a:p>
          <a:endParaRPr lang="tr-TR"/>
        </a:p>
      </dgm:t>
    </dgm:pt>
    <dgm:pt modelId="{EF7F6E05-54C6-4ECC-A246-14CCABA378D0}">
      <dgm:prSet custT="1"/>
      <dgm:spPr>
        <a:solidFill>
          <a:schemeClr val="accent6">
            <a:lumMod val="50000"/>
          </a:schemeClr>
        </a:solidFill>
      </dgm:spPr>
      <dgm:t>
        <a:bodyPr/>
        <a:lstStyle/>
        <a:p>
          <a:r>
            <a:rPr lang="tr-TR" sz="2400" dirty="0" smtClean="0"/>
            <a:t>AVANS-KREDİ İŞLEMLERİ</a:t>
          </a:r>
          <a:endParaRPr lang="tr-TR" sz="2400" dirty="0"/>
        </a:p>
      </dgm:t>
    </dgm:pt>
    <dgm:pt modelId="{30994864-B6F9-468E-B68F-BA18FF73B3C2}" type="parTrans" cxnId="{9D81D806-74E1-4131-9865-6A8FE8E4BC6B}">
      <dgm:prSet/>
      <dgm:spPr/>
      <dgm:t>
        <a:bodyPr/>
        <a:lstStyle/>
        <a:p>
          <a:endParaRPr lang="tr-TR"/>
        </a:p>
      </dgm:t>
    </dgm:pt>
    <dgm:pt modelId="{4CE90DBA-2188-49CC-862E-9FB4DF9B3445}" type="sibTrans" cxnId="{9D81D806-74E1-4131-9865-6A8FE8E4BC6B}">
      <dgm:prSet/>
      <dgm:spPr/>
      <dgm:t>
        <a:bodyPr/>
        <a:lstStyle/>
        <a:p>
          <a:endParaRPr lang="tr-TR"/>
        </a:p>
      </dgm:t>
    </dgm:pt>
    <dgm:pt modelId="{32296CE7-9A78-4074-BFB9-6352F145C63F}" type="pres">
      <dgm:prSet presAssocID="{97F672C6-E076-4ECC-A43D-B6F1DA2D32C0}" presName="linear" presStyleCnt="0">
        <dgm:presLayoutVars>
          <dgm:dir/>
          <dgm:animLvl val="lvl"/>
          <dgm:resizeHandles val="exact"/>
        </dgm:presLayoutVars>
      </dgm:prSet>
      <dgm:spPr/>
      <dgm:t>
        <a:bodyPr/>
        <a:lstStyle/>
        <a:p>
          <a:endParaRPr lang="tr-TR"/>
        </a:p>
      </dgm:t>
    </dgm:pt>
    <dgm:pt modelId="{395A8F5F-D534-44F5-8AEE-74C61FE77042}" type="pres">
      <dgm:prSet presAssocID="{A8FBB110-8911-4DA8-BC87-0A1C1BD89965}" presName="parentLin" presStyleCnt="0"/>
      <dgm:spPr/>
    </dgm:pt>
    <dgm:pt modelId="{FE6D4CDF-3152-4DFD-820D-97FC82240693}" type="pres">
      <dgm:prSet presAssocID="{A8FBB110-8911-4DA8-BC87-0A1C1BD89965}" presName="parentLeftMargin" presStyleLbl="node1" presStyleIdx="0" presStyleCnt="6"/>
      <dgm:spPr/>
      <dgm:t>
        <a:bodyPr/>
        <a:lstStyle/>
        <a:p>
          <a:endParaRPr lang="tr-TR"/>
        </a:p>
      </dgm:t>
    </dgm:pt>
    <dgm:pt modelId="{C22F8EDE-1743-4960-A8B4-0F01824881D0}" type="pres">
      <dgm:prSet presAssocID="{A8FBB110-8911-4DA8-BC87-0A1C1BD89965}" presName="parentText" presStyleLbl="node1" presStyleIdx="0" presStyleCnt="6" custScaleX="108429" custScaleY="96980">
        <dgm:presLayoutVars>
          <dgm:chMax val="0"/>
          <dgm:bulletEnabled val="1"/>
        </dgm:presLayoutVars>
      </dgm:prSet>
      <dgm:spPr/>
      <dgm:t>
        <a:bodyPr/>
        <a:lstStyle/>
        <a:p>
          <a:endParaRPr lang="tr-TR"/>
        </a:p>
      </dgm:t>
    </dgm:pt>
    <dgm:pt modelId="{36939129-7516-472C-84E1-DF60CB00D9B8}" type="pres">
      <dgm:prSet presAssocID="{A8FBB110-8911-4DA8-BC87-0A1C1BD89965}" presName="negativeSpace" presStyleCnt="0"/>
      <dgm:spPr/>
    </dgm:pt>
    <dgm:pt modelId="{2EAF8E9C-D6F6-4B90-B7E5-E1C848B437CA}" type="pres">
      <dgm:prSet presAssocID="{A8FBB110-8911-4DA8-BC87-0A1C1BD89965}" presName="childText" presStyleLbl="conFgAcc1" presStyleIdx="0" presStyleCnt="6">
        <dgm:presLayoutVars>
          <dgm:bulletEnabled val="1"/>
        </dgm:presLayoutVars>
      </dgm:prSet>
      <dgm:spPr>
        <a:solidFill>
          <a:schemeClr val="tx2">
            <a:lumMod val="20000"/>
            <a:lumOff val="80000"/>
            <a:alpha val="90000"/>
          </a:schemeClr>
        </a:solidFill>
      </dgm:spPr>
      <dgm:t>
        <a:bodyPr/>
        <a:lstStyle/>
        <a:p>
          <a:endParaRPr lang="tr-TR"/>
        </a:p>
      </dgm:t>
    </dgm:pt>
    <dgm:pt modelId="{2F82618E-A891-4D6A-B93A-B7280F10983B}" type="pres">
      <dgm:prSet presAssocID="{25AEC961-7956-4687-9D4E-A8C16D964F27}" presName="spaceBetweenRectangles" presStyleCnt="0"/>
      <dgm:spPr/>
    </dgm:pt>
    <dgm:pt modelId="{A544CF1A-B699-4590-BADB-B26821D4C584}" type="pres">
      <dgm:prSet presAssocID="{9C8253DB-6A7B-4B47-B5AB-17C6608637FC}" presName="parentLin" presStyleCnt="0"/>
      <dgm:spPr/>
    </dgm:pt>
    <dgm:pt modelId="{8B4A343A-F8A0-449F-AAEA-AF227AB89375}" type="pres">
      <dgm:prSet presAssocID="{9C8253DB-6A7B-4B47-B5AB-17C6608637FC}" presName="parentLeftMargin" presStyleLbl="node1" presStyleIdx="0" presStyleCnt="6"/>
      <dgm:spPr/>
      <dgm:t>
        <a:bodyPr/>
        <a:lstStyle/>
        <a:p>
          <a:endParaRPr lang="tr-TR"/>
        </a:p>
      </dgm:t>
    </dgm:pt>
    <dgm:pt modelId="{5FDD9BF2-45A1-45A6-AB39-8C7BF3A1D8CF}" type="pres">
      <dgm:prSet presAssocID="{9C8253DB-6A7B-4B47-B5AB-17C6608637FC}" presName="parentText" presStyleLbl="node1" presStyleIdx="1" presStyleCnt="6" custScaleX="108429" custScaleY="96980">
        <dgm:presLayoutVars>
          <dgm:chMax val="0"/>
          <dgm:bulletEnabled val="1"/>
        </dgm:presLayoutVars>
      </dgm:prSet>
      <dgm:spPr/>
      <dgm:t>
        <a:bodyPr/>
        <a:lstStyle/>
        <a:p>
          <a:endParaRPr lang="tr-TR"/>
        </a:p>
      </dgm:t>
    </dgm:pt>
    <dgm:pt modelId="{872DC426-5764-43D1-8EEF-854FCF572952}" type="pres">
      <dgm:prSet presAssocID="{9C8253DB-6A7B-4B47-B5AB-17C6608637FC}" presName="negativeSpace" presStyleCnt="0"/>
      <dgm:spPr/>
    </dgm:pt>
    <dgm:pt modelId="{400B0962-D058-4FB2-AB4D-F3BA13378F65}" type="pres">
      <dgm:prSet presAssocID="{9C8253DB-6A7B-4B47-B5AB-17C6608637FC}" presName="childText" presStyleLbl="conFgAcc1" presStyleIdx="1" presStyleCnt="6">
        <dgm:presLayoutVars>
          <dgm:bulletEnabled val="1"/>
        </dgm:presLayoutVars>
      </dgm:prSet>
      <dgm:spPr>
        <a:solidFill>
          <a:schemeClr val="tx2">
            <a:lumMod val="20000"/>
            <a:lumOff val="80000"/>
            <a:alpha val="90000"/>
          </a:schemeClr>
        </a:solidFill>
      </dgm:spPr>
      <dgm:t>
        <a:bodyPr/>
        <a:lstStyle/>
        <a:p>
          <a:endParaRPr lang="tr-TR"/>
        </a:p>
      </dgm:t>
    </dgm:pt>
    <dgm:pt modelId="{ACC6519F-707A-4922-88E8-D30D331DC471}" type="pres">
      <dgm:prSet presAssocID="{1569563F-8253-4D41-9C8C-284B7617A4C8}" presName="spaceBetweenRectangles" presStyleCnt="0"/>
      <dgm:spPr/>
    </dgm:pt>
    <dgm:pt modelId="{10D59273-7491-44BA-9E29-05D941EF0E77}" type="pres">
      <dgm:prSet presAssocID="{DEE9ACA2-D44A-4190-B727-53E1753ECD2A}" presName="parentLin" presStyleCnt="0"/>
      <dgm:spPr/>
    </dgm:pt>
    <dgm:pt modelId="{3DDCD36E-E68E-4D40-BA10-30F57398F780}" type="pres">
      <dgm:prSet presAssocID="{DEE9ACA2-D44A-4190-B727-53E1753ECD2A}" presName="parentLeftMargin" presStyleLbl="node1" presStyleIdx="1" presStyleCnt="6"/>
      <dgm:spPr/>
      <dgm:t>
        <a:bodyPr/>
        <a:lstStyle/>
        <a:p>
          <a:endParaRPr lang="tr-TR"/>
        </a:p>
      </dgm:t>
    </dgm:pt>
    <dgm:pt modelId="{67096B4B-A6B0-4D52-864D-447CE3B9ADF2}" type="pres">
      <dgm:prSet presAssocID="{DEE9ACA2-D44A-4190-B727-53E1753ECD2A}" presName="parentText" presStyleLbl="node1" presStyleIdx="2" presStyleCnt="6" custScaleX="108429" custScaleY="96980">
        <dgm:presLayoutVars>
          <dgm:chMax val="0"/>
          <dgm:bulletEnabled val="1"/>
        </dgm:presLayoutVars>
      </dgm:prSet>
      <dgm:spPr/>
      <dgm:t>
        <a:bodyPr/>
        <a:lstStyle/>
        <a:p>
          <a:endParaRPr lang="tr-TR"/>
        </a:p>
      </dgm:t>
    </dgm:pt>
    <dgm:pt modelId="{78221600-84F3-4A53-808B-5C1156BFDA90}" type="pres">
      <dgm:prSet presAssocID="{DEE9ACA2-D44A-4190-B727-53E1753ECD2A}" presName="negativeSpace" presStyleCnt="0"/>
      <dgm:spPr/>
    </dgm:pt>
    <dgm:pt modelId="{741C4F85-05A5-4879-88CB-D9F295D029B0}" type="pres">
      <dgm:prSet presAssocID="{DEE9ACA2-D44A-4190-B727-53E1753ECD2A}" presName="childText" presStyleLbl="conFgAcc1" presStyleIdx="2" presStyleCnt="6">
        <dgm:presLayoutVars>
          <dgm:bulletEnabled val="1"/>
        </dgm:presLayoutVars>
      </dgm:prSet>
      <dgm:spPr>
        <a:solidFill>
          <a:schemeClr val="tx2">
            <a:lumMod val="20000"/>
            <a:lumOff val="80000"/>
            <a:alpha val="90000"/>
          </a:schemeClr>
        </a:solidFill>
      </dgm:spPr>
      <dgm:t>
        <a:bodyPr/>
        <a:lstStyle/>
        <a:p>
          <a:endParaRPr lang="tr-TR"/>
        </a:p>
      </dgm:t>
    </dgm:pt>
    <dgm:pt modelId="{F8E53DCF-9D77-43B3-AEF6-4283E6F70F84}" type="pres">
      <dgm:prSet presAssocID="{845FA122-9471-4947-BCD9-3FE33B19517E}" presName="spaceBetweenRectangles" presStyleCnt="0"/>
      <dgm:spPr/>
    </dgm:pt>
    <dgm:pt modelId="{36401EBB-4788-403B-931F-F10126B38E3C}" type="pres">
      <dgm:prSet presAssocID="{3668075A-ECEB-4DF1-AE8B-9A3A91C9ADBE}" presName="parentLin" presStyleCnt="0"/>
      <dgm:spPr/>
    </dgm:pt>
    <dgm:pt modelId="{7B10E010-1E3D-4B60-AFF9-1C78ADF6D7B6}" type="pres">
      <dgm:prSet presAssocID="{3668075A-ECEB-4DF1-AE8B-9A3A91C9ADBE}" presName="parentLeftMargin" presStyleLbl="node1" presStyleIdx="2" presStyleCnt="6"/>
      <dgm:spPr/>
      <dgm:t>
        <a:bodyPr/>
        <a:lstStyle/>
        <a:p>
          <a:endParaRPr lang="tr-TR"/>
        </a:p>
      </dgm:t>
    </dgm:pt>
    <dgm:pt modelId="{3F7A00A1-77AC-4AF8-A243-C35D5A545E8A}" type="pres">
      <dgm:prSet presAssocID="{3668075A-ECEB-4DF1-AE8B-9A3A91C9ADBE}" presName="parentText" presStyleLbl="node1" presStyleIdx="3" presStyleCnt="6" custScaleX="108429" custScaleY="96980">
        <dgm:presLayoutVars>
          <dgm:chMax val="0"/>
          <dgm:bulletEnabled val="1"/>
        </dgm:presLayoutVars>
      </dgm:prSet>
      <dgm:spPr/>
      <dgm:t>
        <a:bodyPr/>
        <a:lstStyle/>
        <a:p>
          <a:endParaRPr lang="tr-TR"/>
        </a:p>
      </dgm:t>
    </dgm:pt>
    <dgm:pt modelId="{180DCFE0-9F40-416F-A314-15882A1D3D6F}" type="pres">
      <dgm:prSet presAssocID="{3668075A-ECEB-4DF1-AE8B-9A3A91C9ADBE}" presName="negativeSpace" presStyleCnt="0"/>
      <dgm:spPr/>
    </dgm:pt>
    <dgm:pt modelId="{9E14483D-92D8-4DDD-ADBF-1298EE944B2F}" type="pres">
      <dgm:prSet presAssocID="{3668075A-ECEB-4DF1-AE8B-9A3A91C9ADBE}" presName="childText" presStyleLbl="conFgAcc1" presStyleIdx="3" presStyleCnt="6">
        <dgm:presLayoutVars>
          <dgm:bulletEnabled val="1"/>
        </dgm:presLayoutVars>
      </dgm:prSet>
      <dgm:spPr>
        <a:solidFill>
          <a:schemeClr val="tx2">
            <a:lumMod val="20000"/>
            <a:lumOff val="80000"/>
            <a:alpha val="90000"/>
          </a:schemeClr>
        </a:solidFill>
      </dgm:spPr>
      <dgm:t>
        <a:bodyPr/>
        <a:lstStyle/>
        <a:p>
          <a:endParaRPr lang="tr-TR"/>
        </a:p>
      </dgm:t>
    </dgm:pt>
    <dgm:pt modelId="{8138B7B9-4096-47DB-8C66-4E1EB394D1AE}" type="pres">
      <dgm:prSet presAssocID="{24688BD9-2AA6-418B-BFBD-B5451023EA06}" presName="spaceBetweenRectangles" presStyleCnt="0"/>
      <dgm:spPr/>
    </dgm:pt>
    <dgm:pt modelId="{BB132ABD-9318-42A4-A1E9-28DA09E23BF1}" type="pres">
      <dgm:prSet presAssocID="{084B78F1-5B4C-4B10-A5B9-444100F4C673}" presName="parentLin" presStyleCnt="0"/>
      <dgm:spPr/>
    </dgm:pt>
    <dgm:pt modelId="{3813CE37-6181-47EC-B60C-EF206F07CF8A}" type="pres">
      <dgm:prSet presAssocID="{084B78F1-5B4C-4B10-A5B9-444100F4C673}" presName="parentLeftMargin" presStyleLbl="node1" presStyleIdx="3" presStyleCnt="6"/>
      <dgm:spPr/>
      <dgm:t>
        <a:bodyPr/>
        <a:lstStyle/>
        <a:p>
          <a:endParaRPr lang="tr-TR"/>
        </a:p>
      </dgm:t>
    </dgm:pt>
    <dgm:pt modelId="{82014A74-3C8F-491F-8BDE-D8207466A1E2}" type="pres">
      <dgm:prSet presAssocID="{084B78F1-5B4C-4B10-A5B9-444100F4C673}" presName="parentText" presStyleLbl="node1" presStyleIdx="4" presStyleCnt="6" custScaleX="108429" custScaleY="96980">
        <dgm:presLayoutVars>
          <dgm:chMax val="0"/>
          <dgm:bulletEnabled val="1"/>
        </dgm:presLayoutVars>
      </dgm:prSet>
      <dgm:spPr/>
      <dgm:t>
        <a:bodyPr/>
        <a:lstStyle/>
        <a:p>
          <a:endParaRPr lang="tr-TR"/>
        </a:p>
      </dgm:t>
    </dgm:pt>
    <dgm:pt modelId="{723A43B3-21BC-45DB-92E7-C098B1CDF518}" type="pres">
      <dgm:prSet presAssocID="{084B78F1-5B4C-4B10-A5B9-444100F4C673}" presName="negativeSpace" presStyleCnt="0"/>
      <dgm:spPr/>
    </dgm:pt>
    <dgm:pt modelId="{DDEBAA41-5AA7-44E0-A9A7-8A4B688DFFD3}" type="pres">
      <dgm:prSet presAssocID="{084B78F1-5B4C-4B10-A5B9-444100F4C673}" presName="childText" presStyleLbl="conFgAcc1" presStyleIdx="4" presStyleCnt="6">
        <dgm:presLayoutVars>
          <dgm:bulletEnabled val="1"/>
        </dgm:presLayoutVars>
      </dgm:prSet>
      <dgm:spPr>
        <a:solidFill>
          <a:schemeClr val="tx2">
            <a:lumMod val="20000"/>
            <a:lumOff val="80000"/>
            <a:alpha val="90000"/>
          </a:schemeClr>
        </a:solidFill>
      </dgm:spPr>
      <dgm:t>
        <a:bodyPr/>
        <a:lstStyle/>
        <a:p>
          <a:endParaRPr lang="tr-TR"/>
        </a:p>
      </dgm:t>
    </dgm:pt>
    <dgm:pt modelId="{31F3D72C-F9C8-48FF-B9F9-2E0E70D175BF}" type="pres">
      <dgm:prSet presAssocID="{7DD0049B-8C14-4EBF-BE15-1A40299A0ACE}" presName="spaceBetweenRectangles" presStyleCnt="0"/>
      <dgm:spPr/>
    </dgm:pt>
    <dgm:pt modelId="{D6744D16-6638-4BFF-87C7-59642A6FB3CD}" type="pres">
      <dgm:prSet presAssocID="{EF7F6E05-54C6-4ECC-A246-14CCABA378D0}" presName="parentLin" presStyleCnt="0"/>
      <dgm:spPr/>
    </dgm:pt>
    <dgm:pt modelId="{21CC4BDC-97ED-4CE4-A7AB-348014214D45}" type="pres">
      <dgm:prSet presAssocID="{EF7F6E05-54C6-4ECC-A246-14CCABA378D0}" presName="parentLeftMargin" presStyleLbl="node1" presStyleIdx="4" presStyleCnt="6"/>
      <dgm:spPr/>
      <dgm:t>
        <a:bodyPr/>
        <a:lstStyle/>
        <a:p>
          <a:endParaRPr lang="tr-TR"/>
        </a:p>
      </dgm:t>
    </dgm:pt>
    <dgm:pt modelId="{754CA434-B634-4E23-94D2-A3A21F994CED}" type="pres">
      <dgm:prSet presAssocID="{EF7F6E05-54C6-4ECC-A246-14CCABA378D0}" presName="parentText" presStyleLbl="node1" presStyleIdx="5" presStyleCnt="6" custScaleX="108429" custScaleY="96980">
        <dgm:presLayoutVars>
          <dgm:chMax val="0"/>
          <dgm:bulletEnabled val="1"/>
        </dgm:presLayoutVars>
      </dgm:prSet>
      <dgm:spPr/>
      <dgm:t>
        <a:bodyPr/>
        <a:lstStyle/>
        <a:p>
          <a:endParaRPr lang="tr-TR"/>
        </a:p>
      </dgm:t>
    </dgm:pt>
    <dgm:pt modelId="{90ADE219-98E2-4412-8FA4-1FBE49C28584}" type="pres">
      <dgm:prSet presAssocID="{EF7F6E05-54C6-4ECC-A246-14CCABA378D0}" presName="negativeSpace" presStyleCnt="0"/>
      <dgm:spPr/>
    </dgm:pt>
    <dgm:pt modelId="{36F82802-C5F5-4C9E-85E2-DDC3ED1C7BD6}" type="pres">
      <dgm:prSet presAssocID="{EF7F6E05-54C6-4ECC-A246-14CCABA378D0}" presName="childText" presStyleLbl="conFgAcc1" presStyleIdx="5" presStyleCnt="6">
        <dgm:presLayoutVars>
          <dgm:bulletEnabled val="1"/>
        </dgm:presLayoutVars>
      </dgm:prSet>
      <dgm:spPr>
        <a:solidFill>
          <a:schemeClr val="tx2">
            <a:lumMod val="20000"/>
            <a:lumOff val="80000"/>
            <a:alpha val="90000"/>
          </a:schemeClr>
        </a:solidFill>
      </dgm:spPr>
      <dgm:t>
        <a:bodyPr/>
        <a:lstStyle/>
        <a:p>
          <a:endParaRPr lang="tr-TR"/>
        </a:p>
      </dgm:t>
    </dgm:pt>
  </dgm:ptLst>
  <dgm:cxnLst>
    <dgm:cxn modelId="{344C3E42-A659-43D7-B967-8F4EA59C195E}" srcId="{97F672C6-E076-4ECC-A43D-B6F1DA2D32C0}" destId="{DEE9ACA2-D44A-4190-B727-53E1753ECD2A}" srcOrd="2" destOrd="0" parTransId="{AD405F79-012D-4E9A-9B21-C4D8F7D9649B}" sibTransId="{845FA122-9471-4947-BCD9-3FE33B19517E}"/>
    <dgm:cxn modelId="{ECFA8560-A99E-4978-9A9D-3566BE40E208}" type="presOf" srcId="{3668075A-ECEB-4DF1-AE8B-9A3A91C9ADBE}" destId="{7B10E010-1E3D-4B60-AFF9-1C78ADF6D7B6}" srcOrd="0" destOrd="0" presId="urn:microsoft.com/office/officeart/2005/8/layout/list1"/>
    <dgm:cxn modelId="{B39A5B68-D67B-479C-8DDD-D663C12D6A8A}" type="presOf" srcId="{DEE9ACA2-D44A-4190-B727-53E1753ECD2A}" destId="{3DDCD36E-E68E-4D40-BA10-30F57398F780}" srcOrd="0" destOrd="0" presId="urn:microsoft.com/office/officeart/2005/8/layout/list1"/>
    <dgm:cxn modelId="{9351A46A-1243-4A7E-A738-089B05103520}" type="presOf" srcId="{A8FBB110-8911-4DA8-BC87-0A1C1BD89965}" destId="{C22F8EDE-1743-4960-A8B4-0F01824881D0}" srcOrd="1" destOrd="0" presId="urn:microsoft.com/office/officeart/2005/8/layout/list1"/>
    <dgm:cxn modelId="{87B1BD53-FF63-4B27-8E14-4B44819AD6B4}" srcId="{97F672C6-E076-4ECC-A43D-B6F1DA2D32C0}" destId="{084B78F1-5B4C-4B10-A5B9-444100F4C673}" srcOrd="4" destOrd="0" parTransId="{DCE12EBC-423A-4740-A918-2067011A994E}" sibTransId="{7DD0049B-8C14-4EBF-BE15-1A40299A0ACE}"/>
    <dgm:cxn modelId="{C76E0866-2496-4669-8725-562B811148E6}" type="presOf" srcId="{97F672C6-E076-4ECC-A43D-B6F1DA2D32C0}" destId="{32296CE7-9A78-4074-BFB9-6352F145C63F}" srcOrd="0" destOrd="0" presId="urn:microsoft.com/office/officeart/2005/8/layout/list1"/>
    <dgm:cxn modelId="{5D009132-842A-4AC1-A533-60B2289C5903}" type="presOf" srcId="{084B78F1-5B4C-4B10-A5B9-444100F4C673}" destId="{82014A74-3C8F-491F-8BDE-D8207466A1E2}" srcOrd="1" destOrd="0" presId="urn:microsoft.com/office/officeart/2005/8/layout/list1"/>
    <dgm:cxn modelId="{75C41398-1CE7-4E87-B4A7-ACC4A18EFE3A}" type="presOf" srcId="{3668075A-ECEB-4DF1-AE8B-9A3A91C9ADBE}" destId="{3F7A00A1-77AC-4AF8-A243-C35D5A545E8A}" srcOrd="1" destOrd="0" presId="urn:microsoft.com/office/officeart/2005/8/layout/list1"/>
    <dgm:cxn modelId="{59401B7E-F5CF-4637-8C78-F81FC97A85F9}" type="presOf" srcId="{9C8253DB-6A7B-4B47-B5AB-17C6608637FC}" destId="{8B4A343A-F8A0-449F-AAEA-AF227AB89375}" srcOrd="0" destOrd="0" presId="urn:microsoft.com/office/officeart/2005/8/layout/list1"/>
    <dgm:cxn modelId="{9C566E3D-7C31-488B-84EA-0AB01BC03607}" type="presOf" srcId="{EF7F6E05-54C6-4ECC-A246-14CCABA378D0}" destId="{21CC4BDC-97ED-4CE4-A7AB-348014214D45}" srcOrd="0" destOrd="0" presId="urn:microsoft.com/office/officeart/2005/8/layout/list1"/>
    <dgm:cxn modelId="{1D1ADEA5-6891-4D87-95CD-8BEA6C5ABA09}" type="presOf" srcId="{084B78F1-5B4C-4B10-A5B9-444100F4C673}" destId="{3813CE37-6181-47EC-B60C-EF206F07CF8A}" srcOrd="0" destOrd="0" presId="urn:microsoft.com/office/officeart/2005/8/layout/list1"/>
    <dgm:cxn modelId="{73EB84C3-073B-447D-8825-B286E68AF243}" srcId="{97F672C6-E076-4ECC-A43D-B6F1DA2D32C0}" destId="{A8FBB110-8911-4DA8-BC87-0A1C1BD89965}" srcOrd="0" destOrd="0" parTransId="{AE9B26D1-F1F7-409D-B3A1-875C41C33734}" sibTransId="{25AEC961-7956-4687-9D4E-A8C16D964F27}"/>
    <dgm:cxn modelId="{B1ADA22A-E2E9-4DA7-ABC2-B80B0ABCED3D}" srcId="{97F672C6-E076-4ECC-A43D-B6F1DA2D32C0}" destId="{9C8253DB-6A7B-4B47-B5AB-17C6608637FC}" srcOrd="1" destOrd="0" parTransId="{C0505C73-D134-4D8D-AB72-8CFDCE18FF45}" sibTransId="{1569563F-8253-4D41-9C8C-284B7617A4C8}"/>
    <dgm:cxn modelId="{9D81D806-74E1-4131-9865-6A8FE8E4BC6B}" srcId="{97F672C6-E076-4ECC-A43D-B6F1DA2D32C0}" destId="{EF7F6E05-54C6-4ECC-A246-14CCABA378D0}" srcOrd="5" destOrd="0" parTransId="{30994864-B6F9-468E-B68F-BA18FF73B3C2}" sibTransId="{4CE90DBA-2188-49CC-862E-9FB4DF9B3445}"/>
    <dgm:cxn modelId="{D644AA56-04AF-49BD-A703-FB037F14FC5F}" type="presOf" srcId="{EF7F6E05-54C6-4ECC-A246-14CCABA378D0}" destId="{754CA434-B634-4E23-94D2-A3A21F994CED}" srcOrd="1" destOrd="0" presId="urn:microsoft.com/office/officeart/2005/8/layout/list1"/>
    <dgm:cxn modelId="{F57D0185-8990-467C-95D8-42BE35A87845}" type="presOf" srcId="{DEE9ACA2-D44A-4190-B727-53E1753ECD2A}" destId="{67096B4B-A6B0-4D52-864D-447CE3B9ADF2}" srcOrd="1" destOrd="0" presId="urn:microsoft.com/office/officeart/2005/8/layout/list1"/>
    <dgm:cxn modelId="{A8D6F793-688C-4BC0-8C9B-E8EDC05D45D8}" type="presOf" srcId="{A8FBB110-8911-4DA8-BC87-0A1C1BD89965}" destId="{FE6D4CDF-3152-4DFD-820D-97FC82240693}" srcOrd="0" destOrd="0" presId="urn:microsoft.com/office/officeart/2005/8/layout/list1"/>
    <dgm:cxn modelId="{8DC655D1-3923-41A8-A31C-1EA58497ACCE}" type="presOf" srcId="{9C8253DB-6A7B-4B47-B5AB-17C6608637FC}" destId="{5FDD9BF2-45A1-45A6-AB39-8C7BF3A1D8CF}" srcOrd="1" destOrd="0" presId="urn:microsoft.com/office/officeart/2005/8/layout/list1"/>
    <dgm:cxn modelId="{81AF9EF9-05AD-40FD-BB11-257BAC8E887D}" srcId="{97F672C6-E076-4ECC-A43D-B6F1DA2D32C0}" destId="{3668075A-ECEB-4DF1-AE8B-9A3A91C9ADBE}" srcOrd="3" destOrd="0" parTransId="{E7BCA648-7EDB-4BA4-A97F-81E3979ADC29}" sibTransId="{24688BD9-2AA6-418B-BFBD-B5451023EA06}"/>
    <dgm:cxn modelId="{6451A34C-5CF9-4228-9427-75FB8960E783}" type="presParOf" srcId="{32296CE7-9A78-4074-BFB9-6352F145C63F}" destId="{395A8F5F-D534-44F5-8AEE-74C61FE77042}" srcOrd="0" destOrd="0" presId="urn:microsoft.com/office/officeart/2005/8/layout/list1"/>
    <dgm:cxn modelId="{6CB09557-72A2-4D95-A113-7BCFA5F22563}" type="presParOf" srcId="{395A8F5F-D534-44F5-8AEE-74C61FE77042}" destId="{FE6D4CDF-3152-4DFD-820D-97FC82240693}" srcOrd="0" destOrd="0" presId="urn:microsoft.com/office/officeart/2005/8/layout/list1"/>
    <dgm:cxn modelId="{E4C7D5E7-0176-4EE1-8EC1-0607EBA9011B}" type="presParOf" srcId="{395A8F5F-D534-44F5-8AEE-74C61FE77042}" destId="{C22F8EDE-1743-4960-A8B4-0F01824881D0}" srcOrd="1" destOrd="0" presId="urn:microsoft.com/office/officeart/2005/8/layout/list1"/>
    <dgm:cxn modelId="{4C35E3CF-7A98-491E-891D-1090DA5B1D4B}" type="presParOf" srcId="{32296CE7-9A78-4074-BFB9-6352F145C63F}" destId="{36939129-7516-472C-84E1-DF60CB00D9B8}" srcOrd="1" destOrd="0" presId="urn:microsoft.com/office/officeart/2005/8/layout/list1"/>
    <dgm:cxn modelId="{D9782CE4-925F-43A4-8173-1BDA8F97F0AB}" type="presParOf" srcId="{32296CE7-9A78-4074-BFB9-6352F145C63F}" destId="{2EAF8E9C-D6F6-4B90-B7E5-E1C848B437CA}" srcOrd="2" destOrd="0" presId="urn:microsoft.com/office/officeart/2005/8/layout/list1"/>
    <dgm:cxn modelId="{A4E24299-6E37-4C82-AF94-98E52EE7DDC9}" type="presParOf" srcId="{32296CE7-9A78-4074-BFB9-6352F145C63F}" destId="{2F82618E-A891-4D6A-B93A-B7280F10983B}" srcOrd="3" destOrd="0" presId="urn:microsoft.com/office/officeart/2005/8/layout/list1"/>
    <dgm:cxn modelId="{ACD71836-6F37-43C2-A3F9-9B379812BFA6}" type="presParOf" srcId="{32296CE7-9A78-4074-BFB9-6352F145C63F}" destId="{A544CF1A-B699-4590-BADB-B26821D4C584}" srcOrd="4" destOrd="0" presId="urn:microsoft.com/office/officeart/2005/8/layout/list1"/>
    <dgm:cxn modelId="{4440EB42-1521-46CE-9D5A-DA35E4846FF6}" type="presParOf" srcId="{A544CF1A-B699-4590-BADB-B26821D4C584}" destId="{8B4A343A-F8A0-449F-AAEA-AF227AB89375}" srcOrd="0" destOrd="0" presId="urn:microsoft.com/office/officeart/2005/8/layout/list1"/>
    <dgm:cxn modelId="{18DADDD7-7514-40D4-9192-DAF624CB311B}" type="presParOf" srcId="{A544CF1A-B699-4590-BADB-B26821D4C584}" destId="{5FDD9BF2-45A1-45A6-AB39-8C7BF3A1D8CF}" srcOrd="1" destOrd="0" presId="urn:microsoft.com/office/officeart/2005/8/layout/list1"/>
    <dgm:cxn modelId="{E8BDCE51-9F1B-4909-8883-8337A16EA80D}" type="presParOf" srcId="{32296CE7-9A78-4074-BFB9-6352F145C63F}" destId="{872DC426-5764-43D1-8EEF-854FCF572952}" srcOrd="5" destOrd="0" presId="urn:microsoft.com/office/officeart/2005/8/layout/list1"/>
    <dgm:cxn modelId="{F0A35289-F3B4-4F84-BE1F-7B687160E554}" type="presParOf" srcId="{32296CE7-9A78-4074-BFB9-6352F145C63F}" destId="{400B0962-D058-4FB2-AB4D-F3BA13378F65}" srcOrd="6" destOrd="0" presId="urn:microsoft.com/office/officeart/2005/8/layout/list1"/>
    <dgm:cxn modelId="{157EB925-034E-4DE2-A347-6AE4A9F34478}" type="presParOf" srcId="{32296CE7-9A78-4074-BFB9-6352F145C63F}" destId="{ACC6519F-707A-4922-88E8-D30D331DC471}" srcOrd="7" destOrd="0" presId="urn:microsoft.com/office/officeart/2005/8/layout/list1"/>
    <dgm:cxn modelId="{6F3ABCCF-D176-46FA-84E0-578ED0A8EE2F}" type="presParOf" srcId="{32296CE7-9A78-4074-BFB9-6352F145C63F}" destId="{10D59273-7491-44BA-9E29-05D941EF0E77}" srcOrd="8" destOrd="0" presId="urn:microsoft.com/office/officeart/2005/8/layout/list1"/>
    <dgm:cxn modelId="{D474B285-2707-4BB7-BD08-EAAB7CA70DD9}" type="presParOf" srcId="{10D59273-7491-44BA-9E29-05D941EF0E77}" destId="{3DDCD36E-E68E-4D40-BA10-30F57398F780}" srcOrd="0" destOrd="0" presId="urn:microsoft.com/office/officeart/2005/8/layout/list1"/>
    <dgm:cxn modelId="{A79C2D02-23C7-4405-A4FB-FCC11E0B6A89}" type="presParOf" srcId="{10D59273-7491-44BA-9E29-05D941EF0E77}" destId="{67096B4B-A6B0-4D52-864D-447CE3B9ADF2}" srcOrd="1" destOrd="0" presId="urn:microsoft.com/office/officeart/2005/8/layout/list1"/>
    <dgm:cxn modelId="{E488AF19-2EA1-46A7-AFC2-DBE2B44861ED}" type="presParOf" srcId="{32296CE7-9A78-4074-BFB9-6352F145C63F}" destId="{78221600-84F3-4A53-808B-5C1156BFDA90}" srcOrd="9" destOrd="0" presId="urn:microsoft.com/office/officeart/2005/8/layout/list1"/>
    <dgm:cxn modelId="{BA7E65E1-0614-4921-9F11-7422000E56E3}" type="presParOf" srcId="{32296CE7-9A78-4074-BFB9-6352F145C63F}" destId="{741C4F85-05A5-4879-88CB-D9F295D029B0}" srcOrd="10" destOrd="0" presId="urn:microsoft.com/office/officeart/2005/8/layout/list1"/>
    <dgm:cxn modelId="{57B08BA9-CCBF-4E26-9679-3285422BB6C8}" type="presParOf" srcId="{32296CE7-9A78-4074-BFB9-6352F145C63F}" destId="{F8E53DCF-9D77-43B3-AEF6-4283E6F70F84}" srcOrd="11" destOrd="0" presId="urn:microsoft.com/office/officeart/2005/8/layout/list1"/>
    <dgm:cxn modelId="{716CA39B-7A03-471D-9251-FB339B107B0F}" type="presParOf" srcId="{32296CE7-9A78-4074-BFB9-6352F145C63F}" destId="{36401EBB-4788-403B-931F-F10126B38E3C}" srcOrd="12" destOrd="0" presId="urn:microsoft.com/office/officeart/2005/8/layout/list1"/>
    <dgm:cxn modelId="{A0F0273E-818C-461D-8FE1-8FDC081DDF91}" type="presParOf" srcId="{36401EBB-4788-403B-931F-F10126B38E3C}" destId="{7B10E010-1E3D-4B60-AFF9-1C78ADF6D7B6}" srcOrd="0" destOrd="0" presId="urn:microsoft.com/office/officeart/2005/8/layout/list1"/>
    <dgm:cxn modelId="{C844328B-DE4A-4CF7-AFEF-EC2E0865967C}" type="presParOf" srcId="{36401EBB-4788-403B-931F-F10126B38E3C}" destId="{3F7A00A1-77AC-4AF8-A243-C35D5A545E8A}" srcOrd="1" destOrd="0" presId="urn:microsoft.com/office/officeart/2005/8/layout/list1"/>
    <dgm:cxn modelId="{023A99AF-2526-4475-9BA1-AE9E9AD87607}" type="presParOf" srcId="{32296CE7-9A78-4074-BFB9-6352F145C63F}" destId="{180DCFE0-9F40-416F-A314-15882A1D3D6F}" srcOrd="13" destOrd="0" presId="urn:microsoft.com/office/officeart/2005/8/layout/list1"/>
    <dgm:cxn modelId="{569CE677-B91D-48FB-A018-330E452CC81E}" type="presParOf" srcId="{32296CE7-9A78-4074-BFB9-6352F145C63F}" destId="{9E14483D-92D8-4DDD-ADBF-1298EE944B2F}" srcOrd="14" destOrd="0" presId="urn:microsoft.com/office/officeart/2005/8/layout/list1"/>
    <dgm:cxn modelId="{238695CF-DFFA-4C09-B3F9-2111D878D50A}" type="presParOf" srcId="{32296CE7-9A78-4074-BFB9-6352F145C63F}" destId="{8138B7B9-4096-47DB-8C66-4E1EB394D1AE}" srcOrd="15" destOrd="0" presId="urn:microsoft.com/office/officeart/2005/8/layout/list1"/>
    <dgm:cxn modelId="{1C9261AC-C0D8-426F-9515-B65D54856B54}" type="presParOf" srcId="{32296CE7-9A78-4074-BFB9-6352F145C63F}" destId="{BB132ABD-9318-42A4-A1E9-28DA09E23BF1}" srcOrd="16" destOrd="0" presId="urn:microsoft.com/office/officeart/2005/8/layout/list1"/>
    <dgm:cxn modelId="{A3715D3F-4A74-4EE3-B961-F8EE10D9125D}" type="presParOf" srcId="{BB132ABD-9318-42A4-A1E9-28DA09E23BF1}" destId="{3813CE37-6181-47EC-B60C-EF206F07CF8A}" srcOrd="0" destOrd="0" presId="urn:microsoft.com/office/officeart/2005/8/layout/list1"/>
    <dgm:cxn modelId="{5AF5A274-E8B6-444D-8FB9-A428B0EF6AF6}" type="presParOf" srcId="{BB132ABD-9318-42A4-A1E9-28DA09E23BF1}" destId="{82014A74-3C8F-491F-8BDE-D8207466A1E2}" srcOrd="1" destOrd="0" presId="urn:microsoft.com/office/officeart/2005/8/layout/list1"/>
    <dgm:cxn modelId="{A6EA8A00-4839-4768-A189-1DB5AEF337DD}" type="presParOf" srcId="{32296CE7-9A78-4074-BFB9-6352F145C63F}" destId="{723A43B3-21BC-45DB-92E7-C098B1CDF518}" srcOrd="17" destOrd="0" presId="urn:microsoft.com/office/officeart/2005/8/layout/list1"/>
    <dgm:cxn modelId="{6C19F0AE-233B-481F-93A5-BFBDA037D8B9}" type="presParOf" srcId="{32296CE7-9A78-4074-BFB9-6352F145C63F}" destId="{DDEBAA41-5AA7-44E0-A9A7-8A4B688DFFD3}" srcOrd="18" destOrd="0" presId="urn:microsoft.com/office/officeart/2005/8/layout/list1"/>
    <dgm:cxn modelId="{8AB96747-B6D3-4FB8-926B-A7EEB0F62EEF}" type="presParOf" srcId="{32296CE7-9A78-4074-BFB9-6352F145C63F}" destId="{31F3D72C-F9C8-48FF-B9F9-2E0E70D175BF}" srcOrd="19" destOrd="0" presId="urn:microsoft.com/office/officeart/2005/8/layout/list1"/>
    <dgm:cxn modelId="{E6B18E13-7129-4587-84AD-4F1C29D5E5FF}" type="presParOf" srcId="{32296CE7-9A78-4074-BFB9-6352F145C63F}" destId="{D6744D16-6638-4BFF-87C7-59642A6FB3CD}" srcOrd="20" destOrd="0" presId="urn:microsoft.com/office/officeart/2005/8/layout/list1"/>
    <dgm:cxn modelId="{BA330614-7929-41C2-93FB-EF4DF3302F73}" type="presParOf" srcId="{D6744D16-6638-4BFF-87C7-59642A6FB3CD}" destId="{21CC4BDC-97ED-4CE4-A7AB-348014214D45}" srcOrd="0" destOrd="0" presId="urn:microsoft.com/office/officeart/2005/8/layout/list1"/>
    <dgm:cxn modelId="{E2B308CF-2285-4487-94DB-FEF363AC7423}" type="presParOf" srcId="{D6744D16-6638-4BFF-87C7-59642A6FB3CD}" destId="{754CA434-B634-4E23-94D2-A3A21F994CED}" srcOrd="1" destOrd="0" presId="urn:microsoft.com/office/officeart/2005/8/layout/list1"/>
    <dgm:cxn modelId="{B2ECC00F-F80F-41AA-AB90-18C6D6D79ECC}" type="presParOf" srcId="{32296CE7-9A78-4074-BFB9-6352F145C63F}" destId="{90ADE219-98E2-4412-8FA4-1FBE49C28584}" srcOrd="21" destOrd="0" presId="urn:microsoft.com/office/officeart/2005/8/layout/list1"/>
    <dgm:cxn modelId="{CB8058C4-C8C9-488C-B95B-EC5D3B35D0E3}" type="presParOf" srcId="{32296CE7-9A78-4074-BFB9-6352F145C63F}" destId="{36F82802-C5F5-4C9E-85E2-DDC3ED1C7BD6}"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AF8E9C-D6F6-4B90-B7E5-E1C848B437CA}">
      <dsp:nvSpPr>
        <dsp:cNvPr id="0" name=""/>
        <dsp:cNvSpPr/>
      </dsp:nvSpPr>
      <dsp:spPr>
        <a:xfrm>
          <a:off x="0" y="294603"/>
          <a:ext cx="10225414" cy="453600"/>
        </a:xfrm>
        <a:prstGeom prst="rect">
          <a:avLst/>
        </a:prstGeom>
        <a:solidFill>
          <a:schemeClr val="tx2">
            <a:lumMod val="20000"/>
            <a:lumOff val="8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C22F8EDE-1743-4960-A8B4-0F01824881D0}">
      <dsp:nvSpPr>
        <dsp:cNvPr id="0" name=""/>
        <dsp:cNvSpPr/>
      </dsp:nvSpPr>
      <dsp:spPr>
        <a:xfrm>
          <a:off x="511270" y="44970"/>
          <a:ext cx="7761119" cy="515312"/>
        </a:xfrm>
        <a:prstGeom prst="roundRect">
          <a:avLst/>
        </a:prstGeom>
        <a:solidFill>
          <a:schemeClr val="accent1">
            <a:lumMod val="75000"/>
          </a:schemeClr>
        </a:solidFill>
        <a:ln>
          <a:noFill/>
        </a:ln>
        <a:effectLst>
          <a:outerShdw blurRad="50800" dist="20000" dir="5400000" rotWithShape="0">
            <a:srgbClr val="000000">
              <a:alpha val="42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70547" tIns="0" rIns="270547" bIns="0" numCol="1" spcCol="1270" anchor="ctr" anchorCtr="0">
          <a:noAutofit/>
        </a:bodyPr>
        <a:lstStyle/>
        <a:p>
          <a:pPr lvl="0" algn="l" defTabSz="1066800">
            <a:lnSpc>
              <a:spcPct val="90000"/>
            </a:lnSpc>
            <a:spcBef>
              <a:spcPct val="0"/>
            </a:spcBef>
            <a:spcAft>
              <a:spcPct val="35000"/>
            </a:spcAft>
          </a:pPr>
          <a:r>
            <a:rPr lang="tr-TR" sz="2400" kern="1200" dirty="0" smtClean="0"/>
            <a:t>SATIN ALMA YÖNTEMLERİ</a:t>
          </a:r>
          <a:endParaRPr lang="tr-TR" sz="2400" kern="1200" dirty="0"/>
        </a:p>
      </dsp:txBody>
      <dsp:txXfrm>
        <a:off x="536425" y="70125"/>
        <a:ext cx="7710809" cy="465002"/>
      </dsp:txXfrm>
    </dsp:sp>
    <dsp:sp modelId="{400B0962-D058-4FB2-AB4D-F3BA13378F65}">
      <dsp:nvSpPr>
        <dsp:cNvPr id="0" name=""/>
        <dsp:cNvSpPr/>
      </dsp:nvSpPr>
      <dsp:spPr>
        <a:xfrm>
          <a:off x="0" y="1095036"/>
          <a:ext cx="10225414" cy="453600"/>
        </a:xfrm>
        <a:prstGeom prst="rect">
          <a:avLst/>
        </a:prstGeom>
        <a:solidFill>
          <a:schemeClr val="tx2">
            <a:lumMod val="20000"/>
            <a:lumOff val="8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FDD9BF2-45A1-45A6-AB39-8C7BF3A1D8CF}">
      <dsp:nvSpPr>
        <dsp:cNvPr id="0" name=""/>
        <dsp:cNvSpPr/>
      </dsp:nvSpPr>
      <dsp:spPr>
        <a:xfrm>
          <a:off x="511270" y="845403"/>
          <a:ext cx="7761119" cy="515312"/>
        </a:xfrm>
        <a:prstGeom prst="roundRect">
          <a:avLst/>
        </a:prstGeom>
        <a:solidFill>
          <a:schemeClr val="accent3">
            <a:hueOff val="0"/>
            <a:satOff val="0"/>
            <a:lumOff val="0"/>
            <a:alphaOff val="0"/>
          </a:schemeClr>
        </a:solidFill>
        <a:ln>
          <a:noFill/>
        </a:ln>
        <a:effectLst>
          <a:outerShdw blurRad="50800" dist="20000" dir="5400000" rotWithShape="0">
            <a:srgbClr val="000000">
              <a:alpha val="42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70547" tIns="0" rIns="270547" bIns="0" numCol="1" spcCol="1270" anchor="ctr" anchorCtr="0">
          <a:noAutofit/>
        </a:bodyPr>
        <a:lstStyle/>
        <a:p>
          <a:pPr lvl="0" algn="l" defTabSz="1066800">
            <a:lnSpc>
              <a:spcPct val="90000"/>
            </a:lnSpc>
            <a:spcBef>
              <a:spcPct val="0"/>
            </a:spcBef>
            <a:spcAft>
              <a:spcPct val="35000"/>
            </a:spcAft>
          </a:pPr>
          <a:r>
            <a:rPr lang="tr-TR" sz="2400" kern="1200" dirty="0" smtClean="0"/>
            <a:t>DOĞRUDAN TEMİN SÜRECİ</a:t>
          </a:r>
          <a:endParaRPr lang="tr-TR" sz="2400" kern="1200" dirty="0"/>
        </a:p>
      </dsp:txBody>
      <dsp:txXfrm>
        <a:off x="536425" y="870558"/>
        <a:ext cx="7710809" cy="465002"/>
      </dsp:txXfrm>
    </dsp:sp>
    <dsp:sp modelId="{741C4F85-05A5-4879-88CB-D9F295D029B0}">
      <dsp:nvSpPr>
        <dsp:cNvPr id="0" name=""/>
        <dsp:cNvSpPr/>
      </dsp:nvSpPr>
      <dsp:spPr>
        <a:xfrm>
          <a:off x="0" y="1895468"/>
          <a:ext cx="10225414" cy="453600"/>
        </a:xfrm>
        <a:prstGeom prst="rect">
          <a:avLst/>
        </a:prstGeom>
        <a:solidFill>
          <a:schemeClr val="tx2">
            <a:lumMod val="20000"/>
            <a:lumOff val="8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67096B4B-A6B0-4D52-864D-447CE3B9ADF2}">
      <dsp:nvSpPr>
        <dsp:cNvPr id="0" name=""/>
        <dsp:cNvSpPr/>
      </dsp:nvSpPr>
      <dsp:spPr>
        <a:xfrm>
          <a:off x="511270" y="1645836"/>
          <a:ext cx="7761119" cy="515312"/>
        </a:xfrm>
        <a:prstGeom prst="roundRect">
          <a:avLst/>
        </a:prstGeom>
        <a:solidFill>
          <a:schemeClr val="accent4">
            <a:lumMod val="75000"/>
          </a:schemeClr>
        </a:solidFill>
        <a:ln>
          <a:noFill/>
        </a:ln>
        <a:effectLst>
          <a:outerShdw blurRad="50800" dist="20000" dir="5400000" rotWithShape="0">
            <a:srgbClr val="000000">
              <a:alpha val="42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70547" tIns="0" rIns="270547" bIns="0" numCol="1" spcCol="1270" anchor="ctr" anchorCtr="0">
          <a:noAutofit/>
        </a:bodyPr>
        <a:lstStyle/>
        <a:p>
          <a:pPr lvl="0" algn="l" defTabSz="1066800">
            <a:lnSpc>
              <a:spcPct val="90000"/>
            </a:lnSpc>
            <a:spcBef>
              <a:spcPct val="0"/>
            </a:spcBef>
            <a:spcAft>
              <a:spcPct val="35000"/>
            </a:spcAft>
          </a:pPr>
          <a:r>
            <a:rPr lang="tr-TR" sz="2400" kern="1200" dirty="0" smtClean="0"/>
            <a:t>STANDART FORMLARIN TANITIMI</a:t>
          </a:r>
          <a:endParaRPr lang="tr-TR" sz="2400" kern="1200" dirty="0"/>
        </a:p>
      </dsp:txBody>
      <dsp:txXfrm>
        <a:off x="536425" y="1670991"/>
        <a:ext cx="7710809" cy="465002"/>
      </dsp:txXfrm>
    </dsp:sp>
    <dsp:sp modelId="{9E14483D-92D8-4DDD-ADBF-1298EE944B2F}">
      <dsp:nvSpPr>
        <dsp:cNvPr id="0" name=""/>
        <dsp:cNvSpPr/>
      </dsp:nvSpPr>
      <dsp:spPr>
        <a:xfrm>
          <a:off x="0" y="2695901"/>
          <a:ext cx="10225414" cy="453600"/>
        </a:xfrm>
        <a:prstGeom prst="rect">
          <a:avLst/>
        </a:prstGeom>
        <a:solidFill>
          <a:schemeClr val="tx2">
            <a:lumMod val="20000"/>
            <a:lumOff val="8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F7A00A1-77AC-4AF8-A243-C35D5A545E8A}">
      <dsp:nvSpPr>
        <dsp:cNvPr id="0" name=""/>
        <dsp:cNvSpPr/>
      </dsp:nvSpPr>
      <dsp:spPr>
        <a:xfrm>
          <a:off x="511270" y="2446269"/>
          <a:ext cx="7761119" cy="515312"/>
        </a:xfrm>
        <a:prstGeom prst="roundRect">
          <a:avLst/>
        </a:prstGeom>
        <a:solidFill>
          <a:schemeClr val="accent2">
            <a:lumMod val="50000"/>
          </a:schemeClr>
        </a:solidFill>
        <a:ln>
          <a:noFill/>
        </a:ln>
        <a:effectLst>
          <a:outerShdw blurRad="50800" dist="20000" dir="5400000" rotWithShape="0">
            <a:srgbClr val="000000">
              <a:alpha val="42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70547" tIns="0" rIns="270547" bIns="0" numCol="1" spcCol="1270" anchor="ctr" anchorCtr="0">
          <a:noAutofit/>
        </a:bodyPr>
        <a:lstStyle/>
        <a:p>
          <a:pPr lvl="0" algn="l" defTabSz="1066800">
            <a:lnSpc>
              <a:spcPct val="90000"/>
            </a:lnSpc>
            <a:spcBef>
              <a:spcPct val="0"/>
            </a:spcBef>
            <a:spcAft>
              <a:spcPct val="35000"/>
            </a:spcAft>
          </a:pPr>
          <a:r>
            <a:rPr lang="tr-TR" sz="2400" kern="1200" dirty="0" smtClean="0"/>
            <a:t>DMO ALIM SÜRECİ</a:t>
          </a:r>
          <a:endParaRPr lang="tr-TR" sz="2400" kern="1200" dirty="0"/>
        </a:p>
      </dsp:txBody>
      <dsp:txXfrm>
        <a:off x="536425" y="2471424"/>
        <a:ext cx="7710809" cy="465002"/>
      </dsp:txXfrm>
    </dsp:sp>
    <dsp:sp modelId="{DDEBAA41-5AA7-44E0-A9A7-8A4B688DFFD3}">
      <dsp:nvSpPr>
        <dsp:cNvPr id="0" name=""/>
        <dsp:cNvSpPr/>
      </dsp:nvSpPr>
      <dsp:spPr>
        <a:xfrm>
          <a:off x="0" y="3496334"/>
          <a:ext cx="10225414" cy="453600"/>
        </a:xfrm>
        <a:prstGeom prst="rect">
          <a:avLst/>
        </a:prstGeom>
        <a:solidFill>
          <a:schemeClr val="tx2">
            <a:lumMod val="20000"/>
            <a:lumOff val="8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82014A74-3C8F-491F-8BDE-D8207466A1E2}">
      <dsp:nvSpPr>
        <dsp:cNvPr id="0" name=""/>
        <dsp:cNvSpPr/>
      </dsp:nvSpPr>
      <dsp:spPr>
        <a:xfrm>
          <a:off x="511270" y="3246701"/>
          <a:ext cx="7761119" cy="515312"/>
        </a:xfrm>
        <a:prstGeom prst="roundRect">
          <a:avLst/>
        </a:prstGeom>
        <a:solidFill>
          <a:schemeClr val="bg2">
            <a:lumMod val="25000"/>
          </a:schemeClr>
        </a:solidFill>
        <a:ln>
          <a:noFill/>
        </a:ln>
        <a:effectLst>
          <a:outerShdw blurRad="50800" dist="20000" dir="5400000" rotWithShape="0">
            <a:srgbClr val="000000">
              <a:alpha val="42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70547" tIns="0" rIns="270547" bIns="0" numCol="1" spcCol="1270" anchor="ctr" anchorCtr="0">
          <a:noAutofit/>
        </a:bodyPr>
        <a:lstStyle/>
        <a:p>
          <a:pPr lvl="0" algn="l" defTabSz="1066800">
            <a:lnSpc>
              <a:spcPct val="90000"/>
            </a:lnSpc>
            <a:spcBef>
              <a:spcPct val="0"/>
            </a:spcBef>
            <a:spcAft>
              <a:spcPct val="35000"/>
            </a:spcAft>
          </a:pPr>
          <a:r>
            <a:rPr lang="tr-TR" sz="2400" kern="1200" dirty="0" smtClean="0"/>
            <a:t>TEKNİK ŞARTNAME HAZIRLAMA ESASLARI</a:t>
          </a:r>
          <a:endParaRPr lang="tr-TR" sz="2400" kern="1200" dirty="0"/>
        </a:p>
      </dsp:txBody>
      <dsp:txXfrm>
        <a:off x="536425" y="3271856"/>
        <a:ext cx="7710809" cy="465002"/>
      </dsp:txXfrm>
    </dsp:sp>
    <dsp:sp modelId="{36F82802-C5F5-4C9E-85E2-DDC3ED1C7BD6}">
      <dsp:nvSpPr>
        <dsp:cNvPr id="0" name=""/>
        <dsp:cNvSpPr/>
      </dsp:nvSpPr>
      <dsp:spPr>
        <a:xfrm>
          <a:off x="0" y="4296767"/>
          <a:ext cx="10225414" cy="453600"/>
        </a:xfrm>
        <a:prstGeom prst="rect">
          <a:avLst/>
        </a:prstGeom>
        <a:solidFill>
          <a:schemeClr val="tx2">
            <a:lumMod val="20000"/>
            <a:lumOff val="8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754CA434-B634-4E23-94D2-A3A21F994CED}">
      <dsp:nvSpPr>
        <dsp:cNvPr id="0" name=""/>
        <dsp:cNvSpPr/>
      </dsp:nvSpPr>
      <dsp:spPr>
        <a:xfrm>
          <a:off x="511270" y="4047134"/>
          <a:ext cx="7761119" cy="515312"/>
        </a:xfrm>
        <a:prstGeom prst="roundRect">
          <a:avLst/>
        </a:prstGeom>
        <a:solidFill>
          <a:schemeClr val="accent6">
            <a:lumMod val="50000"/>
          </a:schemeClr>
        </a:solidFill>
        <a:ln>
          <a:noFill/>
        </a:ln>
        <a:effectLst>
          <a:outerShdw blurRad="50800" dist="20000" dir="5400000" rotWithShape="0">
            <a:srgbClr val="000000">
              <a:alpha val="42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70547" tIns="0" rIns="270547" bIns="0" numCol="1" spcCol="1270" anchor="ctr" anchorCtr="0">
          <a:noAutofit/>
        </a:bodyPr>
        <a:lstStyle/>
        <a:p>
          <a:pPr lvl="0" algn="l" defTabSz="1066800">
            <a:lnSpc>
              <a:spcPct val="90000"/>
            </a:lnSpc>
            <a:spcBef>
              <a:spcPct val="0"/>
            </a:spcBef>
            <a:spcAft>
              <a:spcPct val="35000"/>
            </a:spcAft>
          </a:pPr>
          <a:r>
            <a:rPr lang="tr-TR" sz="2400" kern="1200" dirty="0" smtClean="0"/>
            <a:t>AVANS-KREDİ İŞLEMLERİ</a:t>
          </a:r>
          <a:endParaRPr lang="tr-TR" sz="2400" kern="1200" dirty="0"/>
        </a:p>
      </dsp:txBody>
      <dsp:txXfrm>
        <a:off x="536425" y="4072289"/>
        <a:ext cx="7710809" cy="46500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06D1BF-EB58-41CB-8804-E50CDE920066}" type="datetimeFigureOut">
              <a:rPr lang="tr-TR" smtClean="0"/>
              <a:t>19.10.2022</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2094DE-A1B4-4D95-B7E7-FC218ED3EFC6}" type="slidenum">
              <a:rPr lang="tr-TR" smtClean="0"/>
              <a:t>‹#›</a:t>
            </a:fld>
            <a:endParaRPr lang="tr-TR"/>
          </a:p>
        </p:txBody>
      </p:sp>
    </p:spTree>
    <p:extLst>
      <p:ext uri="{BB962C8B-B14F-4D97-AF65-F5344CB8AC3E}">
        <p14:creationId xmlns:p14="http://schemas.microsoft.com/office/powerpoint/2010/main" val="3519327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172094DE-A1B4-4D95-B7E7-FC218ED3EFC6}" type="slidenum">
              <a:rPr lang="tr-TR" smtClean="0"/>
              <a:t>18</a:t>
            </a:fld>
            <a:endParaRPr lang="tr-TR"/>
          </a:p>
        </p:txBody>
      </p:sp>
    </p:spTree>
    <p:extLst>
      <p:ext uri="{BB962C8B-B14F-4D97-AF65-F5344CB8AC3E}">
        <p14:creationId xmlns:p14="http://schemas.microsoft.com/office/powerpoint/2010/main" val="3631139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8" name="Başlık 7"/>
          <p:cNvSpPr>
            <a:spLocks noGrp="1"/>
          </p:cNvSpPr>
          <p:nvPr>
            <p:ph type="ctrTitle"/>
          </p:nvPr>
        </p:nvSpPr>
        <p:spPr>
          <a:xfrm>
            <a:off x="3048000" y="3124200"/>
            <a:ext cx="8229600" cy="1894362"/>
          </a:xfrm>
        </p:spPr>
        <p:txBody>
          <a:bodyPr/>
          <a:lstStyle>
            <a:lvl1pPr>
              <a:defRPr b="1"/>
            </a:lvl1pPr>
          </a:lstStyle>
          <a:p>
            <a:r>
              <a:rPr kumimoji="0" lang="tr-TR" smtClean="0"/>
              <a:t>Asıl başlık stili için tıklatın</a:t>
            </a:r>
            <a:endParaRPr kumimoji="0" lang="en-US"/>
          </a:p>
        </p:txBody>
      </p:sp>
      <p:sp>
        <p:nvSpPr>
          <p:cNvPr id="9" name="Alt Başlık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bwMode="auto">
          <a:xfrm rot="5400000">
            <a:off x="10733828" y="1110597"/>
            <a:ext cx="2286000" cy="508000"/>
          </a:xfrm>
        </p:spPr>
        <p:txBody>
          <a:bodyPr/>
          <a:lstStyle/>
          <a:p>
            <a:fld id="{F2E1D805-43DC-41DB-B2AA-D9997549CDE5}" type="datetimeFigureOut">
              <a:rPr lang="tr-TR" smtClean="0"/>
              <a:t>19.10.2022</a:t>
            </a:fld>
            <a:endParaRPr lang="tr-TR"/>
          </a:p>
        </p:txBody>
      </p:sp>
      <p:sp>
        <p:nvSpPr>
          <p:cNvPr id="17" name="Altbilgi Yer Tutucusu 16"/>
          <p:cNvSpPr>
            <a:spLocks noGrp="1"/>
          </p:cNvSpPr>
          <p:nvPr>
            <p:ph type="ftr" sz="quarter" idx="11"/>
          </p:nvPr>
        </p:nvSpPr>
        <p:spPr bwMode="auto">
          <a:xfrm rot="5400000">
            <a:off x="10045959" y="4117661"/>
            <a:ext cx="3657600" cy="512064"/>
          </a:xfrm>
        </p:spPr>
        <p:txBody>
          <a:bodyPr/>
          <a:lstStyle/>
          <a:p>
            <a:endParaRPr lang="tr-TR"/>
          </a:p>
        </p:txBody>
      </p:sp>
      <p:sp>
        <p:nvSpPr>
          <p:cNvPr id="10" name="Dikdörtgen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Dikdörtgen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Dikdörtgen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üz Bağlayıcı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Düz Bağlayıcı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Düz Bağlayıcı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Düz Bağlayıcı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Düz Bağlayıcı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Düz Bağlayıcı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Dikdörtgen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ayt Numarası Yer Tutucusu 28"/>
          <p:cNvSpPr>
            <a:spLocks noGrp="1"/>
          </p:cNvSpPr>
          <p:nvPr>
            <p:ph type="sldNum" sz="quarter" idx="12"/>
          </p:nvPr>
        </p:nvSpPr>
        <p:spPr bwMode="auto">
          <a:xfrm>
            <a:off x="1767392" y="4928702"/>
            <a:ext cx="812800" cy="517524"/>
          </a:xfrm>
        </p:spPr>
        <p:txBody>
          <a:bodyPr/>
          <a:lstStyle/>
          <a:p>
            <a:fld id="{A8EC5985-67F6-493B-A36A-C797F4540311}"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F2E1D805-43DC-41DB-B2AA-D9997549CDE5}" type="datetimeFigureOut">
              <a:rPr lang="tr-TR" smtClean="0"/>
              <a:t>19.10.2022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EC5985-67F6-493B-A36A-C797F4540311}"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274640"/>
            <a:ext cx="223520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609600" y="274639"/>
            <a:ext cx="80264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F2E1D805-43DC-41DB-B2AA-D9997549CDE5}" type="datetimeFigureOut">
              <a:rPr lang="tr-TR" smtClean="0"/>
              <a:t>19.10.2022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EC5985-67F6-493B-A36A-C797F4540311}"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8" name="İçerik Yer Tutucusu 7"/>
          <p:cNvSpPr>
            <a:spLocks noGrp="1"/>
          </p:cNvSpPr>
          <p:nvPr>
            <p:ph sz="quarter" idx="1"/>
          </p:nvPr>
        </p:nvSpPr>
        <p:spPr>
          <a:xfrm>
            <a:off x="609600" y="1600200"/>
            <a:ext cx="9956800" cy="487375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4"/>
          </p:nvPr>
        </p:nvSpPr>
        <p:spPr/>
        <p:txBody>
          <a:bodyPr rtlCol="0"/>
          <a:lstStyle/>
          <a:p>
            <a:fld id="{F2E1D805-43DC-41DB-B2AA-D9997549CDE5}" type="datetimeFigureOut">
              <a:rPr lang="tr-TR" smtClean="0"/>
              <a:t>19.10.2022</a:t>
            </a:fld>
            <a:endParaRPr lang="tr-TR"/>
          </a:p>
        </p:txBody>
      </p:sp>
      <p:sp>
        <p:nvSpPr>
          <p:cNvPr id="9" name="Slayt Numarası Yer Tutucusu 8"/>
          <p:cNvSpPr>
            <a:spLocks noGrp="1"/>
          </p:cNvSpPr>
          <p:nvPr>
            <p:ph type="sldNum" sz="quarter" idx="15"/>
          </p:nvPr>
        </p:nvSpPr>
        <p:spPr/>
        <p:txBody>
          <a:bodyPr rtlCol="0"/>
          <a:lstStyle/>
          <a:p>
            <a:fld id="{A8EC5985-67F6-493B-A36A-C797F4540311}" type="slidenum">
              <a:rPr lang="tr-TR" smtClean="0"/>
              <a:t>‹#›</a:t>
            </a:fld>
            <a:endParaRPr lang="tr-TR"/>
          </a:p>
        </p:txBody>
      </p:sp>
      <p:sp>
        <p:nvSpPr>
          <p:cNvPr id="10" name="Altbilgi Yer Tutucusu 9"/>
          <p:cNvSpPr>
            <a:spLocks noGrp="1"/>
          </p:cNvSpPr>
          <p:nvPr>
            <p:ph type="ftr" sz="quarter" idx="16"/>
          </p:nvPr>
        </p:nvSpPr>
        <p:spPr/>
        <p:txBody>
          <a:bodyPr rtlCol="0"/>
          <a:lstStyle/>
          <a:p>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3048000" y="2895600"/>
            <a:ext cx="8229600" cy="2053590"/>
          </a:xfrm>
        </p:spPr>
        <p:txBody>
          <a:bodyPr/>
          <a:lstStyle>
            <a:lvl1pPr algn="l">
              <a:buNone/>
              <a:defRPr sz="3000" b="1" cap="small" baseline="0"/>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bwMode="auto">
          <a:xfrm rot="5400000">
            <a:off x="10732008" y="1106932"/>
            <a:ext cx="2286000" cy="508000"/>
          </a:xfrm>
        </p:spPr>
        <p:txBody>
          <a:bodyPr/>
          <a:lstStyle/>
          <a:p>
            <a:fld id="{F2E1D805-43DC-41DB-B2AA-D9997549CDE5}" type="datetimeFigureOut">
              <a:rPr lang="tr-TR" smtClean="0"/>
              <a:t>19.10.2022</a:t>
            </a:fld>
            <a:endParaRPr lang="tr-TR"/>
          </a:p>
        </p:txBody>
      </p:sp>
      <p:sp>
        <p:nvSpPr>
          <p:cNvPr id="5" name="Altbilgi Yer Tutucusu 4"/>
          <p:cNvSpPr>
            <a:spLocks noGrp="1"/>
          </p:cNvSpPr>
          <p:nvPr>
            <p:ph type="ftr" sz="quarter" idx="11"/>
          </p:nvPr>
        </p:nvSpPr>
        <p:spPr bwMode="auto">
          <a:xfrm rot="5400000">
            <a:off x="10046208" y="4114800"/>
            <a:ext cx="3657600" cy="512064"/>
          </a:xfrm>
        </p:spPr>
        <p:txBody>
          <a:bodyPr/>
          <a:lstStyle/>
          <a:p>
            <a:endParaRPr lang="tr-TR"/>
          </a:p>
        </p:txBody>
      </p:sp>
      <p:sp>
        <p:nvSpPr>
          <p:cNvPr id="9" name="Dikdörtgen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Dikdörtgen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ikdörtgen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üz Bağlayıcı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Düz Bağlayıcı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Düz Bağlayıcı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Düz Bağlayıcı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Düz Bağlayıcı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Dikdörtgen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Düz Bağlayıcı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ayt Numarası Yer Tutucusu 5"/>
          <p:cNvSpPr>
            <a:spLocks noGrp="1"/>
          </p:cNvSpPr>
          <p:nvPr>
            <p:ph type="sldNum" sz="quarter" idx="12"/>
          </p:nvPr>
        </p:nvSpPr>
        <p:spPr bwMode="auto">
          <a:xfrm>
            <a:off x="1787488" y="4928702"/>
            <a:ext cx="812800" cy="517524"/>
          </a:xfrm>
        </p:spPr>
        <p:txBody>
          <a:bodyPr/>
          <a:lstStyle/>
          <a:p>
            <a:fld id="{A8EC5985-67F6-493B-A36A-C797F4540311}"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p>
            <a:fld id="{F2E1D805-43DC-41DB-B2AA-D9997549CDE5}" type="datetimeFigureOut">
              <a:rPr lang="tr-TR" smtClean="0"/>
              <a:t>19.10.2022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EC5985-67F6-493B-A36A-C797F4540311}" type="slidenum">
              <a:rPr lang="tr-TR" smtClean="0"/>
              <a:t>‹#›</a:t>
            </a:fld>
            <a:endParaRPr lang="tr-TR"/>
          </a:p>
        </p:txBody>
      </p:sp>
      <p:sp>
        <p:nvSpPr>
          <p:cNvPr id="9" name="İçerik Yer Tutucusu 8"/>
          <p:cNvSpPr>
            <a:spLocks noGrp="1"/>
          </p:cNvSpPr>
          <p:nvPr>
            <p:ph sz="quarter" idx="1"/>
          </p:nvPr>
        </p:nvSpPr>
        <p:spPr>
          <a:xfrm>
            <a:off x="609600" y="1600200"/>
            <a:ext cx="48768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İçerik Yer Tutucusu 10"/>
          <p:cNvSpPr>
            <a:spLocks noGrp="1"/>
          </p:cNvSpPr>
          <p:nvPr>
            <p:ph sz="quarter" idx="2"/>
          </p:nvPr>
        </p:nvSpPr>
        <p:spPr>
          <a:xfrm>
            <a:off x="5693664" y="1600200"/>
            <a:ext cx="48768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3050"/>
            <a:ext cx="10058400" cy="1143000"/>
          </a:xfrm>
        </p:spPr>
        <p:txBody>
          <a:bodyPr anchor="b"/>
          <a:lstStyle>
            <a:lvl1pPr>
              <a:defRPr/>
            </a:lvl1pPr>
          </a:lstStyle>
          <a:p>
            <a:r>
              <a:rPr kumimoji="0" lang="tr-TR" smtClean="0"/>
              <a:t>Asıl başlık stili için tıklatın</a:t>
            </a:r>
            <a:endParaRPr kumimoji="0" lang="en-US"/>
          </a:p>
        </p:txBody>
      </p:sp>
      <p:sp>
        <p:nvSpPr>
          <p:cNvPr id="7" name="Veri Yer Tutucusu 6"/>
          <p:cNvSpPr>
            <a:spLocks noGrp="1"/>
          </p:cNvSpPr>
          <p:nvPr>
            <p:ph type="dt" sz="half" idx="10"/>
          </p:nvPr>
        </p:nvSpPr>
        <p:spPr/>
        <p:txBody>
          <a:bodyPr/>
          <a:lstStyle/>
          <a:p>
            <a:fld id="{F2E1D805-43DC-41DB-B2AA-D9997549CDE5}" type="datetimeFigureOut">
              <a:rPr lang="tr-TR" smtClean="0"/>
              <a:t>19.10.2022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A8EC5985-67F6-493B-A36A-C797F4540311}" type="slidenum">
              <a:rPr lang="tr-TR" smtClean="0"/>
              <a:t>‹#›</a:t>
            </a:fld>
            <a:endParaRPr lang="tr-TR"/>
          </a:p>
        </p:txBody>
      </p:sp>
      <p:sp>
        <p:nvSpPr>
          <p:cNvPr id="11" name="İçerik Yer Tutucusu 10"/>
          <p:cNvSpPr>
            <a:spLocks noGrp="1"/>
          </p:cNvSpPr>
          <p:nvPr>
            <p:ph sz="quarter" idx="2"/>
          </p:nvPr>
        </p:nvSpPr>
        <p:spPr>
          <a:xfrm>
            <a:off x="609600" y="2362200"/>
            <a:ext cx="48768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quarter" idx="4"/>
          </p:nvPr>
        </p:nvSpPr>
        <p:spPr>
          <a:xfrm>
            <a:off x="5829300" y="2362200"/>
            <a:ext cx="48768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Metin Yer Tutucusu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4" name="Metin Yer Tutucusu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6" name="Veri Yer Tutucusu 5"/>
          <p:cNvSpPr>
            <a:spLocks noGrp="1"/>
          </p:cNvSpPr>
          <p:nvPr>
            <p:ph type="dt" sz="half" idx="10"/>
          </p:nvPr>
        </p:nvSpPr>
        <p:spPr/>
        <p:txBody>
          <a:bodyPr rtlCol="0"/>
          <a:lstStyle/>
          <a:p>
            <a:fld id="{F2E1D805-43DC-41DB-B2AA-D9997549CDE5}" type="datetimeFigureOut">
              <a:rPr lang="tr-TR" smtClean="0"/>
              <a:t>19.10.2022</a:t>
            </a:fld>
            <a:endParaRPr lang="tr-TR"/>
          </a:p>
        </p:txBody>
      </p:sp>
      <p:sp>
        <p:nvSpPr>
          <p:cNvPr id="7" name="Slayt Numarası Yer Tutucusu 6"/>
          <p:cNvSpPr>
            <a:spLocks noGrp="1"/>
          </p:cNvSpPr>
          <p:nvPr>
            <p:ph type="sldNum" sz="quarter" idx="11"/>
          </p:nvPr>
        </p:nvSpPr>
        <p:spPr/>
        <p:txBody>
          <a:bodyPr rtlCol="0"/>
          <a:lstStyle/>
          <a:p>
            <a:fld id="{A8EC5985-67F6-493B-A36A-C797F4540311}" type="slidenum">
              <a:rPr lang="tr-TR" smtClean="0"/>
              <a:t>‹#›</a:t>
            </a:fld>
            <a:endParaRPr lang="tr-TR"/>
          </a:p>
        </p:txBody>
      </p:sp>
      <p:sp>
        <p:nvSpPr>
          <p:cNvPr id="8" name="Altbilgi Yer Tutucusu 7"/>
          <p:cNvSpPr>
            <a:spLocks noGrp="1"/>
          </p:cNvSpPr>
          <p:nvPr>
            <p:ph type="ftr" sz="quarter" idx="12"/>
          </p:nvPr>
        </p:nvSpPr>
        <p:spPr/>
        <p:txBody>
          <a:bodyPr rtlCol="0"/>
          <a:lstStyle/>
          <a:p>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2E1D805-43DC-41DB-B2AA-D9997549CDE5}" type="datetimeFigureOut">
              <a:rPr lang="tr-TR" smtClean="0"/>
              <a:t>19.10.2022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A8EC5985-67F6-493B-A36A-C797F4540311}"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10" name="Düz Bağlayıcı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Başlık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Düz Bağlayıcı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Düz Bağlayıcı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Düz Bağlayıcı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Dikdörtgen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üz Bağlayıcı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İçerik Yer Tutucusu 17"/>
          <p:cNvSpPr>
            <a:spLocks noGrp="1"/>
          </p:cNvSpPr>
          <p:nvPr>
            <p:ph sz="quarter" idx="1"/>
          </p:nvPr>
        </p:nvSpPr>
        <p:spPr>
          <a:xfrm>
            <a:off x="406400" y="274320"/>
            <a:ext cx="7518400" cy="6327648"/>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Veri Yer Tutucusu 20"/>
          <p:cNvSpPr>
            <a:spLocks noGrp="1"/>
          </p:cNvSpPr>
          <p:nvPr>
            <p:ph type="dt" sz="half" idx="14"/>
          </p:nvPr>
        </p:nvSpPr>
        <p:spPr/>
        <p:txBody>
          <a:bodyPr rtlCol="0"/>
          <a:lstStyle/>
          <a:p>
            <a:fld id="{F2E1D805-43DC-41DB-B2AA-D9997549CDE5}" type="datetimeFigureOut">
              <a:rPr lang="tr-TR" smtClean="0"/>
              <a:t>19.10.2022</a:t>
            </a:fld>
            <a:endParaRPr lang="tr-TR"/>
          </a:p>
        </p:txBody>
      </p:sp>
      <p:sp>
        <p:nvSpPr>
          <p:cNvPr id="22" name="Slayt Numarası Yer Tutucusu 21"/>
          <p:cNvSpPr>
            <a:spLocks noGrp="1"/>
          </p:cNvSpPr>
          <p:nvPr>
            <p:ph type="sldNum" sz="quarter" idx="15"/>
          </p:nvPr>
        </p:nvSpPr>
        <p:spPr/>
        <p:txBody>
          <a:bodyPr rtlCol="0"/>
          <a:lstStyle/>
          <a:p>
            <a:fld id="{A8EC5985-67F6-493B-A36A-C797F4540311}" type="slidenum">
              <a:rPr lang="tr-TR" smtClean="0"/>
              <a:t>‹#›</a:t>
            </a:fld>
            <a:endParaRPr lang="tr-TR"/>
          </a:p>
        </p:txBody>
      </p:sp>
      <p:sp>
        <p:nvSpPr>
          <p:cNvPr id="23" name="Altbilgi Yer Tutucusu 22"/>
          <p:cNvSpPr>
            <a:spLocks noGrp="1"/>
          </p:cNvSpPr>
          <p:nvPr>
            <p:ph type="ftr" sz="quarter" idx="16"/>
          </p:nvPr>
        </p:nvSpPr>
        <p:spPr/>
        <p:txBody>
          <a:bodyPr rtlCol="0"/>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9" name="Düz Bağlayıcı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Başlık 1"/>
          <p:cNvSpPr>
            <a:spLocks noGrp="1"/>
          </p:cNvSpPr>
          <p:nvPr>
            <p:ph type="title"/>
          </p:nvPr>
        </p:nvSpPr>
        <p:spPr>
          <a:xfrm rot="5400000">
            <a:off x="5518404" y="3124200"/>
            <a:ext cx="6309360" cy="609600"/>
          </a:xfrm>
        </p:spPr>
        <p:txBody>
          <a:bodyPr anchor="b"/>
          <a:lstStyle>
            <a:lvl1pPr algn="l">
              <a:buNone/>
              <a:defRPr sz="2000" b="1"/>
            </a:lvl1pPr>
          </a:lstStyle>
          <a:p>
            <a:r>
              <a:rPr kumimoji="0" lang="tr-TR" smtClean="0"/>
              <a:t>Asıl başlık stili için tıklatın</a:t>
            </a:r>
            <a:endParaRPr kumimoji="0" lang="en-US"/>
          </a:p>
        </p:txBody>
      </p:sp>
      <p:sp>
        <p:nvSpPr>
          <p:cNvPr id="3" name="Resim Yer Tutucusu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smtClean="0"/>
              <a:t>Resim eklemek için simgeyi tıklatın</a:t>
            </a:r>
            <a:endParaRPr kumimoji="0" lang="en-US" dirty="0"/>
          </a:p>
        </p:txBody>
      </p:sp>
      <p:sp>
        <p:nvSpPr>
          <p:cNvPr id="4" name="Metin Yer Tutucusu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10" name="Düz Bağlayıcı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Dikdörtgen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üz Bağlayıcı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Düz Bağlayıcı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Düz Bağlayıcı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Veri Yer Tutucusu 16"/>
          <p:cNvSpPr>
            <a:spLocks noGrp="1"/>
          </p:cNvSpPr>
          <p:nvPr>
            <p:ph type="dt" sz="half" idx="10"/>
          </p:nvPr>
        </p:nvSpPr>
        <p:spPr/>
        <p:txBody>
          <a:bodyPr rtlCol="0"/>
          <a:lstStyle/>
          <a:p>
            <a:fld id="{F2E1D805-43DC-41DB-B2AA-D9997549CDE5}" type="datetimeFigureOut">
              <a:rPr lang="tr-TR" smtClean="0"/>
              <a:t>19.10.2022</a:t>
            </a:fld>
            <a:endParaRPr lang="tr-TR"/>
          </a:p>
        </p:txBody>
      </p:sp>
      <p:sp>
        <p:nvSpPr>
          <p:cNvPr id="18" name="Slayt Numarası Yer Tutucusu 17"/>
          <p:cNvSpPr>
            <a:spLocks noGrp="1"/>
          </p:cNvSpPr>
          <p:nvPr>
            <p:ph type="sldNum" sz="quarter" idx="11"/>
          </p:nvPr>
        </p:nvSpPr>
        <p:spPr/>
        <p:txBody>
          <a:bodyPr rtlCol="0"/>
          <a:lstStyle/>
          <a:p>
            <a:fld id="{A8EC5985-67F6-493B-A36A-C797F4540311}" type="slidenum">
              <a:rPr lang="tr-TR" smtClean="0"/>
              <a:t>‹#›</a:t>
            </a:fld>
            <a:endParaRPr lang="tr-TR"/>
          </a:p>
        </p:txBody>
      </p:sp>
      <p:sp>
        <p:nvSpPr>
          <p:cNvPr id="21" name="Altbilgi Yer Tutucusu 20"/>
          <p:cNvSpPr>
            <a:spLocks noGrp="1"/>
          </p:cNvSpPr>
          <p:nvPr>
            <p:ph type="ftr" sz="quarter" idx="12"/>
          </p:nvPr>
        </p:nvSpPr>
        <p:spPr/>
        <p:txBody>
          <a:bodyPr rtlCol="0"/>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
              <a:schemeClr val="bg1"/>
            </a:gs>
            <a:gs pos="78000">
              <a:schemeClr val="bg1"/>
            </a:gs>
            <a:gs pos="100000">
              <a:schemeClr val="bg1">
                <a:lumMod val="56000"/>
                <a:lumOff val="44000"/>
                <a:alpha val="80000"/>
              </a:schemeClr>
            </a:gs>
          </a:gsLst>
          <a:lin ang="5400000" scaled="0"/>
          <a:tileRect/>
        </a:gradFill>
        <a:effectLst/>
      </p:bgPr>
    </p:bg>
    <p:spTree>
      <p:nvGrpSpPr>
        <p:cNvPr id="1" name=""/>
        <p:cNvGrpSpPr/>
        <p:nvPr/>
      </p:nvGrpSpPr>
      <p:grpSpPr>
        <a:xfrm>
          <a:off x="0" y="0"/>
          <a:ext cx="0" cy="0"/>
          <a:chOff x="0" y="0"/>
          <a:chExt cx="0" cy="0"/>
        </a:xfrm>
      </p:grpSpPr>
      <p:sp>
        <p:nvSpPr>
          <p:cNvPr id="16" name="Düz Bağlayıcı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Başlık Yer Tutucusu 21"/>
          <p:cNvSpPr>
            <a:spLocks noGrp="1"/>
          </p:cNvSpPr>
          <p:nvPr>
            <p:ph type="title"/>
          </p:nvPr>
        </p:nvSpPr>
        <p:spPr>
          <a:xfrm>
            <a:off x="609600" y="274638"/>
            <a:ext cx="9956800" cy="1143000"/>
          </a:xfrm>
          <a:prstGeom prst="rect">
            <a:avLst/>
          </a:prstGeom>
        </p:spPr>
        <p:txBody>
          <a:bodyPr vert="horz" anchor="b">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F2E1D805-43DC-41DB-B2AA-D9997549CDE5}" type="datetimeFigureOut">
              <a:rPr lang="tr-TR" smtClean="0"/>
              <a:t>19.10.2022</a:t>
            </a:fld>
            <a:endParaRPr lang="tr-TR"/>
          </a:p>
        </p:txBody>
      </p:sp>
      <p:sp>
        <p:nvSpPr>
          <p:cNvPr id="3" name="Altbilgi Yer Tutucusu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tr-TR"/>
          </a:p>
        </p:txBody>
      </p:sp>
      <p:sp>
        <p:nvSpPr>
          <p:cNvPr id="7" name="Düz Bağlayıcı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Düz Bağlayıcı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Dikdörtgen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üz Bağlayıcı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ayt Numarası Yer Tutucusu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A8EC5985-67F6-493B-A36A-C797F4540311}"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251807" y="3174521"/>
            <a:ext cx="9601515" cy="45719"/>
          </a:xfrm>
        </p:spPr>
        <p:txBody>
          <a:bodyPr>
            <a:noAutofit/>
          </a:bodyPr>
          <a:lstStyle/>
          <a:p>
            <a:pPr algn="ctr"/>
            <a:endParaRPr lang="tr-TR" sz="4800" b="0" cap="none" dirty="0">
              <a:ln>
                <a:solidFill>
                  <a:schemeClr val="tx1">
                    <a:lumMod val="95000"/>
                    <a:lumOff val="5000"/>
                  </a:schemeClr>
                </a:solidFill>
              </a:ln>
              <a:solidFill>
                <a:schemeClr val="tx1">
                  <a:lumMod val="95000"/>
                  <a:lumOff val="5000"/>
                </a:schemeClr>
              </a:solidFill>
              <a:effectLst>
                <a:outerShdw blurRad="50800" dist="38100" dir="2700000" algn="tl" rotWithShape="0">
                  <a:prstClr val="black">
                    <a:alpha val="40000"/>
                  </a:prstClr>
                </a:outerShdw>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3" name="Alt Başlık 2"/>
          <p:cNvSpPr>
            <a:spLocks noGrp="1"/>
          </p:cNvSpPr>
          <p:nvPr>
            <p:ph type="subTitle" idx="1"/>
          </p:nvPr>
        </p:nvSpPr>
        <p:spPr/>
        <p:txBody>
          <a:bodyPr>
            <a:noAutofit/>
          </a:bodyPr>
          <a:lstStyle/>
          <a:p>
            <a:pPr algn="ctr"/>
            <a:r>
              <a:rPr lang="tr-TR" sz="4400" b="0" dirty="0">
                <a:ln>
                  <a:solidFill>
                    <a:schemeClr val="tx1">
                      <a:lumMod val="95000"/>
                      <a:lumOff val="5000"/>
                    </a:schemeClr>
                  </a:solidFill>
                </a:ln>
                <a:solidFill>
                  <a:schemeClr val="tx1">
                    <a:lumMod val="95000"/>
                    <a:lumOff val="5000"/>
                  </a:schemeClr>
                </a:solidFill>
                <a:effectLst>
                  <a:outerShdw blurRad="50800" dist="38100" dir="2700000" algn="tl" rotWithShape="0">
                    <a:prstClr val="black">
                      <a:alpha val="40000"/>
                    </a:prstClr>
                  </a:outerShdw>
                </a:effectLst>
                <a:latin typeface="Times New Roman" panose="02020603050405020304" pitchFamily="18" charset="0"/>
                <a:ea typeface="Tahoma" panose="020B0604030504040204" pitchFamily="34" charset="0"/>
                <a:cs typeface="Times New Roman" panose="02020603050405020304" pitchFamily="18" charset="0"/>
              </a:rPr>
              <a:t>SATIN ALMA BİLGİLENDİRME TOPLANTISI</a:t>
            </a:r>
            <a:endParaRPr lang="tr-TR" sz="4400" dirty="0"/>
          </a:p>
        </p:txBody>
      </p:sp>
      <p:pic>
        <p:nvPicPr>
          <p:cNvPr id="1026" name="Picture 2" descr="2022-2023 Eğitim - Öğretim Yılı Mazeretli Derse Yazılma Duyurus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1808" y="380010"/>
            <a:ext cx="9368287" cy="2794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3871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224589" y="128338"/>
            <a:ext cx="11549877" cy="6729662"/>
          </a:xfrm>
        </p:spPr>
        <p:txBody>
          <a:bodyPr>
            <a:noAutofit/>
          </a:bodyPr>
          <a:lstStyle/>
          <a:p>
            <a:pPr marL="0" indent="0" algn="just">
              <a:buNone/>
            </a:pPr>
            <a:endParaRPr lang="tr-TR" sz="2200" dirty="0" smtClean="0"/>
          </a:p>
          <a:p>
            <a:pPr algn="just">
              <a:buFont typeface="Wingdings" panose="05000000000000000000" pitchFamily="2" charset="2"/>
              <a:buChar char="v"/>
            </a:pPr>
            <a:r>
              <a:rPr lang="tr-TR" dirty="0" smtClean="0">
                <a:latin typeface="Times New Roman" panose="02020603050405020304" pitchFamily="18" charset="0"/>
                <a:cs typeface="Times New Roman" panose="02020603050405020304" pitchFamily="18" charset="0"/>
              </a:rPr>
              <a:t> İlan </a:t>
            </a:r>
            <a:r>
              <a:rPr lang="tr-TR" dirty="0">
                <a:latin typeface="Times New Roman" panose="02020603050405020304" pitchFamily="18" charset="0"/>
                <a:cs typeface="Times New Roman" panose="02020603050405020304" pitchFamily="18" charset="0"/>
              </a:rPr>
              <a:t>yapma,</a:t>
            </a:r>
          </a:p>
          <a:p>
            <a:pPr>
              <a:buFont typeface="Wingdings" panose="05000000000000000000" pitchFamily="2" charset="2"/>
              <a:buChar char="v"/>
            </a:pPr>
            <a:r>
              <a:rPr lang="tr-TR" dirty="0" smtClean="0">
                <a:latin typeface="Times New Roman" panose="02020603050405020304" pitchFamily="18" charset="0"/>
                <a:cs typeface="Times New Roman" panose="02020603050405020304" pitchFamily="18" charset="0"/>
              </a:rPr>
              <a:t> Teminat </a:t>
            </a:r>
            <a:r>
              <a:rPr lang="tr-TR" dirty="0">
                <a:latin typeface="Times New Roman" panose="02020603050405020304" pitchFamily="18" charset="0"/>
                <a:cs typeface="Times New Roman" panose="02020603050405020304" pitchFamily="18" charset="0"/>
              </a:rPr>
              <a:t>alınması, </a:t>
            </a:r>
            <a:endParaRPr lang="tr-TR"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İhale </a:t>
            </a:r>
            <a:r>
              <a:rPr lang="tr-TR" dirty="0">
                <a:latin typeface="Times New Roman" panose="02020603050405020304" pitchFamily="18" charset="0"/>
                <a:cs typeface="Times New Roman" panose="02020603050405020304" pitchFamily="18" charset="0"/>
              </a:rPr>
              <a:t>komisyonu kurma </a:t>
            </a:r>
            <a:endParaRPr lang="tr-TR"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tr-TR" dirty="0" smtClean="0">
                <a:latin typeface="Times New Roman" panose="02020603050405020304" pitchFamily="18" charset="0"/>
                <a:cs typeface="Times New Roman" panose="02020603050405020304" pitchFamily="18" charset="0"/>
              </a:rPr>
              <a:t> Kanun’da </a:t>
            </a:r>
            <a:r>
              <a:rPr lang="tr-TR" dirty="0">
                <a:latin typeface="Times New Roman" panose="02020603050405020304" pitchFamily="18" charset="0"/>
                <a:cs typeface="Times New Roman" panose="02020603050405020304" pitchFamily="18" charset="0"/>
              </a:rPr>
              <a:t>belirtilen yeterlik </a:t>
            </a:r>
            <a:r>
              <a:rPr lang="tr-TR" dirty="0" smtClean="0">
                <a:latin typeface="Times New Roman" panose="02020603050405020304" pitchFamily="18" charset="0"/>
                <a:cs typeface="Times New Roman" panose="02020603050405020304" pitchFamily="18" charset="0"/>
              </a:rPr>
              <a:t>kriterleri</a:t>
            </a:r>
          </a:p>
          <a:p>
            <a:pPr>
              <a:buFont typeface="Wingdings" panose="05000000000000000000" pitchFamily="2" charset="2"/>
              <a:buChar char="v"/>
            </a:pP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İhale dokumanı Hazırlanması</a:t>
            </a:r>
          </a:p>
          <a:p>
            <a:pPr>
              <a:buFont typeface="Wingdings" panose="05000000000000000000" pitchFamily="2" charset="2"/>
              <a:buChar char="v"/>
            </a:pP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Yazılı teklif veya pazarlık yapılması</a:t>
            </a:r>
          </a:p>
          <a:p>
            <a:pPr>
              <a:buFont typeface="Wingdings" panose="05000000000000000000" pitchFamily="2" charset="2"/>
              <a:buChar char="v"/>
            </a:pP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Yaklaşık maliyet tespiti </a:t>
            </a:r>
            <a:r>
              <a:rPr lang="tr-TR" dirty="0">
                <a:latin typeface="Times New Roman" panose="02020603050405020304" pitchFamily="18" charset="0"/>
                <a:cs typeface="Times New Roman" panose="02020603050405020304" pitchFamily="18" charset="0"/>
              </a:rPr>
              <a:t>( İstisnası Yapım İşleri </a:t>
            </a:r>
            <a:r>
              <a:rPr lang="tr-TR" dirty="0" smtClean="0">
                <a:latin typeface="Times New Roman" panose="02020603050405020304" pitchFamily="18" charset="0"/>
                <a:cs typeface="Times New Roman" panose="02020603050405020304" pitchFamily="18" charset="0"/>
              </a:rPr>
              <a:t>, Genel Tebliğ  22.5.1.) gibi </a:t>
            </a:r>
            <a:r>
              <a:rPr lang="tr-TR" b="1" dirty="0" smtClean="0">
                <a:solidFill>
                  <a:srgbClr val="FF0000"/>
                </a:solidFill>
                <a:latin typeface="Times New Roman" panose="02020603050405020304" pitchFamily="18" charset="0"/>
                <a:cs typeface="Times New Roman" panose="02020603050405020304" pitchFamily="18" charset="0"/>
              </a:rPr>
              <a:t>ZORUNLULUKLAR ARANMAKSIZIN</a:t>
            </a:r>
            <a:endParaRPr lang="tr-TR" b="1" dirty="0">
              <a:solidFill>
                <a:srgbClr val="FF000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v"/>
            </a:pPr>
            <a:endParaRPr lang="tr-TR" b="1" dirty="0" smtClean="0">
              <a:solidFill>
                <a:srgbClr val="FF0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tr-TR" dirty="0">
                <a:latin typeface="Times New Roman" panose="02020603050405020304" pitchFamily="18" charset="0"/>
                <a:cs typeface="Times New Roman" panose="02020603050405020304" pitchFamily="18" charset="0"/>
              </a:rPr>
              <a:t>Doğrudan temin suretiyle yapılan alımlarla </a:t>
            </a:r>
            <a:r>
              <a:rPr lang="tr-TR" b="1" dirty="0">
                <a:latin typeface="Times New Roman" panose="02020603050405020304" pitchFamily="18" charset="0"/>
                <a:cs typeface="Times New Roman" panose="02020603050405020304" pitchFamily="18" charset="0"/>
              </a:rPr>
              <a:t>ihale sürecinin katı hükümleri ve uzun süre alan formaliteleri</a:t>
            </a:r>
            <a:r>
              <a:rPr lang="tr-TR" dirty="0">
                <a:latin typeface="Times New Roman" panose="02020603050405020304" pitchFamily="18" charset="0"/>
                <a:cs typeface="Times New Roman" panose="02020603050405020304" pitchFamily="18" charset="0"/>
              </a:rPr>
              <a:t> aşılarak daha sade ve hızlı bir şekilde ihtiyaçların karşılanması sağlanmıştır. </a:t>
            </a:r>
          </a:p>
          <a:p>
            <a:pPr>
              <a:buFont typeface="Wingdings" panose="05000000000000000000" pitchFamily="2" charset="2"/>
              <a:buChar char="v"/>
            </a:pPr>
            <a:endParaRPr lang="tr-TR" sz="2200" b="1" dirty="0" smtClean="0">
              <a:solidFill>
                <a:srgbClr val="FF0000"/>
              </a:solidFill>
            </a:endParaRPr>
          </a:p>
        </p:txBody>
      </p:sp>
    </p:spTree>
    <p:extLst>
      <p:ext uri="{BB962C8B-B14F-4D97-AF65-F5344CB8AC3E}">
        <p14:creationId xmlns:p14="http://schemas.microsoft.com/office/powerpoint/2010/main" val="669955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609600" y="422031"/>
            <a:ext cx="9956800" cy="6051921"/>
          </a:xfrm>
        </p:spPr>
        <p:txBody>
          <a:bodyPr/>
          <a:lstStyle/>
          <a:p>
            <a:pPr algn="just">
              <a:buFont typeface="Wingdings" panose="05000000000000000000" pitchFamily="2" charset="2"/>
              <a:buChar char="Ø"/>
            </a:pPr>
            <a:endParaRPr lang="tr-TR" sz="2200" dirty="0" smtClean="0"/>
          </a:p>
          <a:p>
            <a:pPr algn="just">
              <a:buFont typeface="Wingdings" panose="05000000000000000000" pitchFamily="2" charset="2"/>
              <a:buChar char="Ø"/>
            </a:pPr>
            <a:r>
              <a:rPr lang="tr-TR" sz="2800" dirty="0">
                <a:latin typeface="Times New Roman" panose="02020603050405020304" pitchFamily="18" charset="0"/>
                <a:cs typeface="Times New Roman" panose="02020603050405020304" pitchFamily="18" charset="0"/>
              </a:rPr>
              <a:t>İ</a:t>
            </a:r>
            <a:r>
              <a:rPr lang="tr-TR" sz="2800" dirty="0" smtClean="0">
                <a:latin typeface="Times New Roman" panose="02020603050405020304" pitchFamily="18" charset="0"/>
                <a:cs typeface="Times New Roman" panose="02020603050405020304" pitchFamily="18" charset="0"/>
              </a:rPr>
              <a:t>halenin katı hükümlerine ait yukarıda sayılan şartların aranmamasına yönelik kolaylıklar, </a:t>
            </a:r>
            <a:r>
              <a:rPr lang="tr-TR" sz="2800" u="sng" dirty="0" smtClean="0">
                <a:solidFill>
                  <a:srgbClr val="FF0000"/>
                </a:solidFill>
                <a:latin typeface="Times New Roman" panose="02020603050405020304" pitchFamily="18" charset="0"/>
                <a:cs typeface="Times New Roman" panose="02020603050405020304" pitchFamily="18" charset="0"/>
              </a:rPr>
              <a:t>satın alma işleminin istenilen firmadan istenilen şekilde yapılması serbestliği vermemektedir</a:t>
            </a:r>
            <a:r>
              <a:rPr lang="tr-TR" sz="2800" dirty="0" smtClean="0">
                <a:latin typeface="Times New Roman" panose="02020603050405020304" pitchFamily="18" charset="0"/>
                <a:cs typeface="Times New Roman" panose="02020603050405020304" pitchFamily="18" charset="0"/>
              </a:rPr>
              <a:t>. </a:t>
            </a:r>
            <a:r>
              <a:rPr lang="tr-TR" sz="2800" dirty="0">
                <a:latin typeface="Times New Roman" panose="02020603050405020304" pitchFamily="18" charset="0"/>
                <a:cs typeface="Times New Roman" panose="02020603050405020304" pitchFamily="18" charset="0"/>
              </a:rPr>
              <a:t>P</a:t>
            </a:r>
            <a:r>
              <a:rPr lang="tr-TR" sz="2800" dirty="0" smtClean="0">
                <a:latin typeface="Times New Roman" panose="02020603050405020304" pitchFamily="18" charset="0"/>
                <a:cs typeface="Times New Roman" panose="02020603050405020304" pitchFamily="18" charset="0"/>
              </a:rPr>
              <a:t>iyasa fiyat araştırması yapılarak iş için en uygun mal veya hizmeti, ekonomik açıdan en avantajlı alacak şekilde satın alma işlemleri yapılmalıdır. Bunun için kanun koyucu piyasa fiyat araştırma zorunluluğu getirmiştir.</a:t>
            </a:r>
          </a:p>
          <a:p>
            <a:pPr algn="just">
              <a:buFont typeface="Wingdings" panose="05000000000000000000" pitchFamily="2" charset="2"/>
              <a:buChar char="Ø"/>
            </a:pPr>
            <a:endParaRPr lang="tr-TR" sz="28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tr-TR" sz="2200" dirty="0" smtClean="0"/>
              <a:t> </a:t>
            </a:r>
            <a:r>
              <a:rPr lang="tr-TR" sz="2800" dirty="0">
                <a:latin typeface="Times New Roman" panose="02020603050405020304" pitchFamily="18" charset="0"/>
                <a:cs typeface="Times New Roman" panose="02020603050405020304" pitchFamily="18" charset="0"/>
              </a:rPr>
              <a:t>İhale </a:t>
            </a:r>
            <a:r>
              <a:rPr lang="tr-TR" sz="2800" dirty="0" smtClean="0">
                <a:latin typeface="Times New Roman" panose="02020603050405020304" pitchFamily="18" charset="0"/>
                <a:cs typeface="Times New Roman" panose="02020603050405020304" pitchFamily="18" charset="0"/>
              </a:rPr>
              <a:t>(harcama) yetkililerince </a:t>
            </a:r>
            <a:r>
              <a:rPr lang="tr-TR" sz="2800" dirty="0">
                <a:latin typeface="Times New Roman" panose="02020603050405020304" pitchFamily="18" charset="0"/>
                <a:cs typeface="Times New Roman" panose="02020603050405020304" pitchFamily="18" charset="0"/>
              </a:rPr>
              <a:t>görevlendirilen </a:t>
            </a:r>
            <a:r>
              <a:rPr lang="tr-TR" sz="2800" b="1" dirty="0">
                <a:solidFill>
                  <a:srgbClr val="FF0000"/>
                </a:solidFill>
                <a:latin typeface="Times New Roman" panose="02020603050405020304" pitchFamily="18" charset="0"/>
                <a:cs typeface="Times New Roman" panose="02020603050405020304" pitchFamily="18" charset="0"/>
              </a:rPr>
              <a:t>KİŞİ</a:t>
            </a:r>
            <a:r>
              <a:rPr lang="tr-TR" sz="2800" dirty="0">
                <a:latin typeface="Times New Roman" panose="02020603050405020304" pitchFamily="18" charset="0"/>
                <a:cs typeface="Times New Roman" panose="02020603050405020304" pitchFamily="18" charset="0"/>
              </a:rPr>
              <a:t> ya da kişilerce piyasada fiyat araştırması yapılarak kamu ihtiyaçlarının giderilmesine yönelik mal ya da hizmetin satın alınması </a:t>
            </a:r>
            <a:r>
              <a:rPr lang="tr-TR" sz="2800" dirty="0" smtClean="0">
                <a:latin typeface="Times New Roman" panose="02020603050405020304" pitchFamily="18" charset="0"/>
                <a:cs typeface="Times New Roman" panose="02020603050405020304" pitchFamily="18" charset="0"/>
              </a:rPr>
              <a:t>gerekmektedir.</a:t>
            </a:r>
            <a:endParaRPr lang="tr-TR" sz="2800" dirty="0">
              <a:latin typeface="Times New Roman" panose="02020603050405020304" pitchFamily="18" charset="0"/>
              <a:cs typeface="Times New Roman" panose="02020603050405020304" pitchFamily="18" charset="0"/>
            </a:endParaRPr>
          </a:p>
          <a:p>
            <a:pPr marL="201168" lvl="1" indent="0">
              <a:buNone/>
            </a:pPr>
            <a:endParaRPr lang="tr-TR" sz="2200" b="1" dirty="0" smtClean="0">
              <a:solidFill>
                <a:srgbClr val="002060"/>
              </a:solidFill>
            </a:endParaRPr>
          </a:p>
          <a:p>
            <a:pPr marL="201168" lvl="1" indent="0">
              <a:buNone/>
            </a:pPr>
            <a:endParaRPr lang="tr-TR" sz="2200" b="1" dirty="0">
              <a:solidFill>
                <a:srgbClr val="002060"/>
              </a:solidFill>
            </a:endParaRPr>
          </a:p>
          <a:p>
            <a:pPr marL="201168" lvl="1" indent="0">
              <a:buNone/>
            </a:pPr>
            <a:endParaRPr lang="tr-TR" sz="2200" b="1" dirty="0" smtClean="0">
              <a:solidFill>
                <a:srgbClr val="002060"/>
              </a:solidFill>
            </a:endParaRPr>
          </a:p>
          <a:p>
            <a:pPr marL="0" indent="0">
              <a:buNone/>
            </a:pPr>
            <a:endParaRPr lang="tr-TR" dirty="0"/>
          </a:p>
        </p:txBody>
      </p:sp>
    </p:spTree>
    <p:extLst>
      <p:ext uri="{BB962C8B-B14F-4D97-AF65-F5344CB8AC3E}">
        <p14:creationId xmlns:p14="http://schemas.microsoft.com/office/powerpoint/2010/main" val="37704486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0" y="-1"/>
            <a:ext cx="12192000" cy="4042611"/>
          </a:xfrm>
        </p:spPr>
      </p:pic>
      <p:pic>
        <p:nvPicPr>
          <p:cNvPr id="5" name="Resim 4"/>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0" y="4006840"/>
            <a:ext cx="12192000" cy="2851160"/>
          </a:xfrm>
          <a:prstGeom prst="rect">
            <a:avLst/>
          </a:prstGeom>
        </p:spPr>
      </p:pic>
      <p:cxnSp>
        <p:nvCxnSpPr>
          <p:cNvPr id="7" name="Düz Bağlayıcı 6"/>
          <p:cNvCxnSpPr/>
          <p:nvPr/>
        </p:nvCxnSpPr>
        <p:spPr>
          <a:xfrm>
            <a:off x="4347411" y="4379495"/>
            <a:ext cx="282341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8" name="Düz Bağlayıcı 7"/>
          <p:cNvCxnSpPr/>
          <p:nvPr/>
        </p:nvCxnSpPr>
        <p:spPr>
          <a:xfrm>
            <a:off x="1379622" y="4948990"/>
            <a:ext cx="282341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933692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6463" y="274638"/>
            <a:ext cx="11470105" cy="1143000"/>
          </a:xfrm>
        </p:spPr>
        <p:txBody>
          <a:bodyPr>
            <a:normAutofit/>
          </a:bodyPr>
          <a:lstStyle/>
          <a:p>
            <a:pPr algn="ctr"/>
            <a:r>
              <a:rPr lang="tr-TR" sz="4000" b="1" dirty="0" smtClean="0">
                <a:solidFill>
                  <a:schemeClr val="tx1"/>
                </a:solidFill>
                <a:effectLst>
                  <a:outerShdw blurRad="38100" dist="38100" dir="2700000" algn="tl">
                    <a:srgbClr val="000000">
                      <a:alpha val="43137"/>
                    </a:srgbClr>
                  </a:outerShdw>
                </a:effectLst>
              </a:rPr>
              <a:t>DOĞRUDAN TEMİN LİMİTİ</a:t>
            </a:r>
            <a:endParaRPr lang="tr-TR" sz="4000" b="1" dirty="0">
              <a:solidFill>
                <a:schemeClr val="tx1"/>
              </a:solidFill>
              <a:effectLst>
                <a:outerShdw blurRad="38100" dist="38100" dir="2700000" algn="tl">
                  <a:srgbClr val="000000">
                    <a:alpha val="43137"/>
                  </a:srgbClr>
                </a:outerShdw>
              </a:effectLst>
            </a:endParaRPr>
          </a:p>
        </p:txBody>
      </p:sp>
      <p:sp>
        <p:nvSpPr>
          <p:cNvPr id="3" name="İçerik Yer Tutucusu 2"/>
          <p:cNvSpPr>
            <a:spLocks noGrp="1"/>
          </p:cNvSpPr>
          <p:nvPr>
            <p:ph sz="quarter" idx="1"/>
          </p:nvPr>
        </p:nvSpPr>
        <p:spPr>
          <a:xfrm>
            <a:off x="160421" y="1600200"/>
            <a:ext cx="11486147" cy="4873752"/>
          </a:xfrm>
        </p:spPr>
        <p:txBody>
          <a:bodyPr>
            <a:normAutofit/>
          </a:bodyPr>
          <a:lstStyle/>
          <a:p>
            <a:endParaRPr lang="tr-TR" sz="3600" dirty="0" smtClean="0"/>
          </a:p>
          <a:p>
            <a:pPr algn="ctr"/>
            <a:r>
              <a:rPr lang="tr-TR" sz="3600" dirty="0" smtClean="0">
                <a:latin typeface="Times New Roman" panose="02020603050405020304" pitchFamily="18" charset="0"/>
                <a:cs typeface="Times New Roman" panose="02020603050405020304" pitchFamily="18" charset="0"/>
              </a:rPr>
              <a:t>B.Ş.B</a:t>
            </a:r>
            <a:r>
              <a:rPr lang="tr-TR" sz="3600" dirty="0">
                <a:latin typeface="Times New Roman" panose="02020603050405020304" pitchFamily="18" charset="0"/>
                <a:cs typeface="Times New Roman" panose="02020603050405020304" pitchFamily="18" charset="0"/>
              </a:rPr>
              <a:t>. Sınırında olan İdare </a:t>
            </a:r>
            <a:r>
              <a:rPr lang="tr-TR" sz="3600" dirty="0" smtClean="0">
                <a:latin typeface="Times New Roman" panose="02020603050405020304" pitchFamily="18" charset="0"/>
                <a:cs typeface="Times New Roman" panose="02020603050405020304" pitchFamily="18" charset="0"/>
              </a:rPr>
              <a:t> :     218.395,00 TL</a:t>
            </a:r>
          </a:p>
          <a:p>
            <a:pPr marL="0" indent="0">
              <a:buNone/>
            </a:pPr>
            <a:endParaRPr lang="tr-TR" sz="3600" dirty="0" smtClean="0">
              <a:latin typeface="Times New Roman" panose="02020603050405020304" pitchFamily="18" charset="0"/>
              <a:cs typeface="Times New Roman" panose="02020603050405020304" pitchFamily="18" charset="0"/>
            </a:endParaRPr>
          </a:p>
          <a:p>
            <a:pPr algn="ctr"/>
            <a:r>
              <a:rPr lang="tr-TR" sz="3600" dirty="0" smtClean="0">
                <a:latin typeface="Times New Roman" panose="02020603050405020304" pitchFamily="18" charset="0"/>
                <a:cs typeface="Times New Roman" panose="02020603050405020304" pitchFamily="18" charset="0"/>
              </a:rPr>
              <a:t>Diğer </a:t>
            </a:r>
            <a:r>
              <a:rPr lang="tr-TR" sz="3600" dirty="0">
                <a:latin typeface="Times New Roman" panose="02020603050405020304" pitchFamily="18" charset="0"/>
                <a:cs typeface="Times New Roman" panose="02020603050405020304" pitchFamily="18" charset="0"/>
              </a:rPr>
              <a:t>İdareler </a:t>
            </a:r>
            <a:r>
              <a:rPr lang="tr-TR" sz="3600" dirty="0" smtClean="0">
                <a:latin typeface="Times New Roman" panose="02020603050405020304" pitchFamily="18" charset="0"/>
                <a:cs typeface="Times New Roman" panose="02020603050405020304" pitchFamily="18" charset="0"/>
              </a:rPr>
              <a:t>                      :     72.752,00 TL</a:t>
            </a:r>
            <a:endParaRPr lang="tr-TR"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35027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166516" y="1503948"/>
            <a:ext cx="4873625" cy="4873625"/>
          </a:xfrm>
        </p:spPr>
      </p:pic>
      <p:sp>
        <p:nvSpPr>
          <p:cNvPr id="5" name="Metin kutusu 4"/>
          <p:cNvSpPr txBox="1"/>
          <p:nvPr/>
        </p:nvSpPr>
        <p:spPr>
          <a:xfrm>
            <a:off x="2148114" y="5400946"/>
            <a:ext cx="6910431" cy="769441"/>
          </a:xfrm>
          <a:prstGeom prst="rect">
            <a:avLst/>
          </a:prstGeom>
          <a:noFill/>
        </p:spPr>
        <p:txBody>
          <a:bodyPr wrap="square" rtlCol="0">
            <a:spAutoFit/>
            <a:scene3d>
              <a:camera prst="orthographicFront"/>
              <a:lightRig rig="threePt" dir="t"/>
            </a:scene3d>
            <a:sp3d extrusionH="57150">
              <a:bevelT w="38100" h="38100"/>
            </a:sp3d>
          </a:bodyPr>
          <a:lstStyle/>
          <a:p>
            <a:pPr algn="ctr"/>
            <a:r>
              <a:rPr lang="tr-TR" sz="4400" dirty="0" smtClean="0">
                <a:ln>
                  <a:solidFill>
                    <a:schemeClr val="tx1"/>
                  </a:solidFill>
                </a:ln>
                <a:effectLst>
                  <a:glow rad="63500">
                    <a:schemeClr val="accent6">
                      <a:satMod val="175000"/>
                      <a:alpha val="40000"/>
                    </a:schemeClr>
                  </a:glow>
                  <a:outerShdw blurRad="50800" dist="38100" dir="16200000" rotWithShape="0">
                    <a:prstClr val="black">
                      <a:alpha val="40000"/>
                    </a:prstClr>
                  </a:outerShdw>
                </a:effectLst>
              </a:rPr>
              <a:t>YANLIŞ</a:t>
            </a:r>
            <a:endParaRPr lang="tr-TR" sz="4400" dirty="0">
              <a:ln>
                <a:solidFill>
                  <a:schemeClr val="tx1"/>
                </a:solidFill>
              </a:ln>
              <a:effectLst>
                <a:glow rad="63500">
                  <a:schemeClr val="accent6">
                    <a:satMod val="175000"/>
                    <a:alpha val="40000"/>
                  </a:schemeClr>
                </a:glow>
                <a:outerShdw blurRad="50800" dist="38100" dir="16200000" rotWithShape="0">
                  <a:prstClr val="black">
                    <a:alpha val="40000"/>
                  </a:prstClr>
                </a:outerShdw>
              </a:effectLst>
            </a:endParaRPr>
          </a:p>
        </p:txBody>
      </p:sp>
    </p:spTree>
    <p:extLst>
      <p:ext uri="{BB962C8B-B14F-4D97-AF65-F5344CB8AC3E}">
        <p14:creationId xmlns:p14="http://schemas.microsoft.com/office/powerpoint/2010/main" val="22402360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sz="quarter" idx="1"/>
          </p:nvPr>
        </p:nvSpPr>
        <p:spPr/>
        <p:txBody>
          <a:bodyPr/>
          <a:lstStyle/>
          <a:p>
            <a:pPr algn="just"/>
            <a:r>
              <a:rPr lang="tr-TR" dirty="0"/>
              <a:t>K</a:t>
            </a:r>
            <a:r>
              <a:rPr lang="tr-TR" dirty="0" smtClean="0"/>
              <a:t>avramsal olarak doğrudan temin limiti gibi bir ibare kullanılmaktadır. Ancak uygulamada dikkat edilmesi gereken husus, doğrudan teminin 10 farklı bentten oluştuğu ve limitin sadece 22-d bendi için geçerliği olduğu, diğer bentlerde limit sınırlaması olmadığının bilinmesi gerekmektedir. Dolayısı ile kavramda doğrudan temin limiti yerine 22- d limiti ibaresinin kullanılması daha uygun olacaktır.</a:t>
            </a:r>
            <a:endParaRPr lang="tr-TR" dirty="0"/>
          </a:p>
        </p:txBody>
      </p:sp>
    </p:spTree>
    <p:extLst>
      <p:ext uri="{BB962C8B-B14F-4D97-AF65-F5344CB8AC3E}">
        <p14:creationId xmlns:p14="http://schemas.microsoft.com/office/powerpoint/2010/main" val="10567612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çerik Yer Tutucusu 9"/>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87248" y="288862"/>
            <a:ext cx="11481741" cy="6413863"/>
          </a:xfrm>
        </p:spPr>
      </p:pic>
    </p:spTree>
    <p:extLst>
      <p:ext uri="{BB962C8B-B14F-4D97-AF65-F5344CB8AC3E}">
        <p14:creationId xmlns:p14="http://schemas.microsoft.com/office/powerpoint/2010/main" val="5635415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ağ Ok 9"/>
          <p:cNvSpPr/>
          <p:nvPr/>
        </p:nvSpPr>
        <p:spPr>
          <a:xfrm>
            <a:off x="1488792" y="6079511"/>
            <a:ext cx="1059679" cy="40149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İçerik Yer Tutucusu 2"/>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062377" y="172528"/>
            <a:ext cx="5607170" cy="6308482"/>
          </a:xfrm>
        </p:spPr>
      </p:pic>
    </p:spTree>
    <p:extLst>
      <p:ext uri="{BB962C8B-B14F-4D97-AF65-F5344CB8AC3E}">
        <p14:creationId xmlns:p14="http://schemas.microsoft.com/office/powerpoint/2010/main" val="20689798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385011" y="272717"/>
            <a:ext cx="11117178" cy="6208294"/>
          </a:xfrm>
        </p:spPr>
        <p:txBody>
          <a:bodyPr>
            <a:normAutofit/>
          </a:bodyPr>
          <a:lstStyle/>
          <a:p>
            <a:pPr marL="0" indent="0" algn="just">
              <a:buNone/>
            </a:pPr>
            <a:r>
              <a:rPr lang="tr-TR" b="1" dirty="0" smtClean="0">
                <a:latin typeface="Times New Roman" panose="02020603050405020304" pitchFamily="18" charset="0"/>
                <a:cs typeface="Times New Roman" panose="02020603050405020304" pitchFamily="18" charset="0"/>
              </a:rPr>
              <a:t>22 a)  </a:t>
            </a:r>
            <a:r>
              <a:rPr lang="tr-TR" dirty="0" smtClean="0">
                <a:latin typeface="Times New Roman" panose="02020603050405020304" pitchFamily="18" charset="0"/>
                <a:cs typeface="Times New Roman" panose="02020603050405020304" pitchFamily="18" charset="0"/>
              </a:rPr>
              <a:t>‘‘</a:t>
            </a:r>
            <a:r>
              <a:rPr lang="tr-TR" dirty="0">
                <a:latin typeface="Times New Roman" panose="02020603050405020304" pitchFamily="18" charset="0"/>
                <a:cs typeface="Times New Roman" panose="02020603050405020304" pitchFamily="18" charset="0"/>
              </a:rPr>
              <a:t>İhtiyacın sadece gerçek veya tüzel </a:t>
            </a:r>
            <a:r>
              <a:rPr lang="tr-TR" b="1" dirty="0">
                <a:solidFill>
                  <a:srgbClr val="FF0000"/>
                </a:solidFill>
                <a:latin typeface="Times New Roman" panose="02020603050405020304" pitchFamily="18" charset="0"/>
                <a:cs typeface="Times New Roman" panose="02020603050405020304" pitchFamily="18" charset="0"/>
              </a:rPr>
              <a:t>tek kişi </a:t>
            </a:r>
            <a:r>
              <a:rPr lang="tr-TR" dirty="0">
                <a:latin typeface="Times New Roman" panose="02020603050405020304" pitchFamily="18" charset="0"/>
                <a:cs typeface="Times New Roman" panose="02020603050405020304" pitchFamily="18" charset="0"/>
              </a:rPr>
              <a:t>tarafından karşılanabileceğinin tespit edilmesi</a:t>
            </a:r>
            <a:r>
              <a:rPr lang="tr-TR" dirty="0" smtClean="0">
                <a:latin typeface="Times New Roman" panose="02020603050405020304" pitchFamily="18" charset="0"/>
                <a:cs typeface="Times New Roman" panose="02020603050405020304" pitchFamily="18" charset="0"/>
              </a:rPr>
              <a:t>.’’</a:t>
            </a:r>
          </a:p>
          <a:p>
            <a:pPr marL="0" indent="0" algn="just">
              <a:buNone/>
            </a:pPr>
            <a:r>
              <a:rPr lang="tr-TR" b="1" dirty="0" smtClean="0">
                <a:latin typeface="Times New Roman" panose="02020603050405020304" pitchFamily="18" charset="0"/>
                <a:cs typeface="Times New Roman" panose="02020603050405020304" pitchFamily="18" charset="0"/>
              </a:rPr>
              <a:t>22 b) </a:t>
            </a:r>
            <a:r>
              <a:rPr lang="tr-TR" dirty="0" smtClean="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Sadece gerçek veya tüzel </a:t>
            </a:r>
            <a:r>
              <a:rPr lang="tr-TR" b="1" dirty="0">
                <a:solidFill>
                  <a:srgbClr val="FF0000"/>
                </a:solidFill>
                <a:latin typeface="Times New Roman" panose="02020603050405020304" pitchFamily="18" charset="0"/>
                <a:cs typeface="Times New Roman" panose="02020603050405020304" pitchFamily="18" charset="0"/>
              </a:rPr>
              <a:t>tek kişinin </a:t>
            </a:r>
            <a:r>
              <a:rPr lang="tr-TR" dirty="0">
                <a:latin typeface="Times New Roman" panose="02020603050405020304" pitchFamily="18" charset="0"/>
                <a:cs typeface="Times New Roman" panose="02020603050405020304" pitchFamily="18" charset="0"/>
              </a:rPr>
              <a:t>ihtiyaç ile ilgili </a:t>
            </a:r>
            <a:r>
              <a:rPr lang="tr-TR" b="1" dirty="0">
                <a:solidFill>
                  <a:srgbClr val="FF0000"/>
                </a:solidFill>
                <a:latin typeface="Times New Roman" panose="02020603050405020304" pitchFamily="18" charset="0"/>
                <a:cs typeface="Times New Roman" panose="02020603050405020304" pitchFamily="18" charset="0"/>
              </a:rPr>
              <a:t>özel bir hakka </a:t>
            </a:r>
            <a:r>
              <a:rPr lang="tr-TR" dirty="0">
                <a:latin typeface="Times New Roman" panose="02020603050405020304" pitchFamily="18" charset="0"/>
                <a:cs typeface="Times New Roman" panose="02020603050405020304" pitchFamily="18" charset="0"/>
              </a:rPr>
              <a:t>sahip olması</a:t>
            </a:r>
            <a:r>
              <a:rPr lang="tr-TR" dirty="0" smtClean="0">
                <a:latin typeface="Times New Roman" panose="02020603050405020304" pitchFamily="18" charset="0"/>
                <a:cs typeface="Times New Roman" panose="02020603050405020304" pitchFamily="18" charset="0"/>
              </a:rPr>
              <a:t>.’’</a:t>
            </a:r>
          </a:p>
          <a:p>
            <a:pPr marL="0" indent="0" algn="just">
              <a:buNone/>
            </a:pPr>
            <a:r>
              <a:rPr lang="tr-TR" b="1" dirty="0" smtClean="0">
                <a:latin typeface="Times New Roman" panose="02020603050405020304" pitchFamily="18" charset="0"/>
                <a:cs typeface="Times New Roman" panose="02020603050405020304" pitchFamily="18" charset="0"/>
              </a:rPr>
              <a:t>22 c) </a:t>
            </a:r>
            <a:r>
              <a:rPr lang="tr-TR" dirty="0" smtClean="0">
                <a:latin typeface="Times New Roman" panose="02020603050405020304" pitchFamily="18" charset="0"/>
                <a:cs typeface="Times New Roman" panose="02020603050405020304" pitchFamily="18" charset="0"/>
              </a:rPr>
              <a:t>‘‘</a:t>
            </a:r>
            <a:r>
              <a:rPr lang="tr-TR" dirty="0">
                <a:latin typeface="Times New Roman" panose="02020603050405020304" pitchFamily="18" charset="0"/>
                <a:cs typeface="Times New Roman" panose="02020603050405020304" pitchFamily="18" charset="0"/>
              </a:rPr>
              <a:t>Mevcut mal, ekipman, teknoloji veya hizmetlerle uyumun ve </a:t>
            </a:r>
            <a:r>
              <a:rPr lang="tr-TR" b="1" dirty="0">
                <a:solidFill>
                  <a:srgbClr val="FF0000"/>
                </a:solidFill>
                <a:latin typeface="Times New Roman" panose="02020603050405020304" pitchFamily="18" charset="0"/>
                <a:cs typeface="Times New Roman" panose="02020603050405020304" pitchFamily="18" charset="0"/>
              </a:rPr>
              <a:t>standardizasyonun</a:t>
            </a:r>
            <a:r>
              <a:rPr lang="tr-TR" dirty="0">
                <a:latin typeface="Times New Roman" panose="02020603050405020304" pitchFamily="18" charset="0"/>
                <a:cs typeface="Times New Roman" panose="02020603050405020304" pitchFamily="18" charset="0"/>
              </a:rPr>
              <a:t> sağlanması için zorunlu olan mal ve hizmetlerin, </a:t>
            </a:r>
            <a:r>
              <a:rPr lang="tr-TR" b="1" dirty="0">
                <a:solidFill>
                  <a:srgbClr val="FF0000"/>
                </a:solidFill>
                <a:latin typeface="Times New Roman" panose="02020603050405020304" pitchFamily="18" charset="0"/>
                <a:cs typeface="Times New Roman" panose="02020603050405020304" pitchFamily="18" charset="0"/>
              </a:rPr>
              <a:t>asıl sözleşmeye </a:t>
            </a:r>
            <a:r>
              <a:rPr lang="tr-TR" dirty="0">
                <a:latin typeface="Times New Roman" panose="02020603050405020304" pitchFamily="18" charset="0"/>
                <a:cs typeface="Times New Roman" panose="02020603050405020304" pitchFamily="18" charset="0"/>
              </a:rPr>
              <a:t>dayalı olarak düzenlenecek ve toplam süreleri </a:t>
            </a:r>
            <a:r>
              <a:rPr lang="tr-TR" b="1" dirty="0">
                <a:solidFill>
                  <a:srgbClr val="FF0000"/>
                </a:solidFill>
                <a:latin typeface="Times New Roman" panose="02020603050405020304" pitchFamily="18" charset="0"/>
                <a:cs typeface="Times New Roman" panose="02020603050405020304" pitchFamily="18" charset="0"/>
              </a:rPr>
              <a:t>üç yılı geçmeyecek </a:t>
            </a:r>
            <a:r>
              <a:rPr lang="tr-TR" b="1" dirty="0" smtClean="0">
                <a:solidFill>
                  <a:srgbClr val="FF0000"/>
                </a:solidFill>
                <a:latin typeface="Times New Roman" panose="02020603050405020304" pitchFamily="18" charset="0"/>
                <a:cs typeface="Times New Roman" panose="02020603050405020304" pitchFamily="18" charset="0"/>
              </a:rPr>
              <a:t>sözleşmelerle</a:t>
            </a:r>
            <a:r>
              <a:rPr lang="tr-TR" dirty="0" smtClean="0">
                <a:solidFill>
                  <a:schemeClr val="tx1"/>
                </a:solidFill>
                <a:latin typeface="Times New Roman" panose="02020603050405020304" pitchFamily="18" charset="0"/>
                <a:cs typeface="Times New Roman" panose="02020603050405020304" pitchFamily="18" charset="0"/>
              </a:rPr>
              <a:t>,</a:t>
            </a:r>
            <a:r>
              <a:rPr lang="tr-TR" dirty="0" smtClean="0">
                <a:latin typeface="Times New Roman" panose="02020603050405020304" pitchFamily="18" charset="0"/>
                <a:cs typeface="Times New Roman" panose="02020603050405020304" pitchFamily="18" charset="0"/>
              </a:rPr>
              <a:t> </a:t>
            </a:r>
            <a:r>
              <a:rPr lang="tr-TR" b="1" dirty="0">
                <a:solidFill>
                  <a:srgbClr val="FF0000"/>
                </a:solidFill>
                <a:latin typeface="Times New Roman" panose="02020603050405020304" pitchFamily="18" charset="0"/>
                <a:cs typeface="Times New Roman" panose="02020603050405020304" pitchFamily="18" charset="0"/>
              </a:rPr>
              <a:t>ilk alım yapılan </a:t>
            </a:r>
            <a:r>
              <a:rPr lang="tr-TR" dirty="0">
                <a:latin typeface="Times New Roman" panose="02020603050405020304" pitchFamily="18" charset="0"/>
                <a:cs typeface="Times New Roman" panose="02020603050405020304" pitchFamily="18" charset="0"/>
              </a:rPr>
              <a:t>gerçek veya tüzel kişiden alınması</a:t>
            </a:r>
            <a:r>
              <a:rPr lang="tr-TR" dirty="0" smtClean="0">
                <a:latin typeface="Times New Roman" panose="02020603050405020304" pitchFamily="18" charset="0"/>
                <a:cs typeface="Times New Roman" panose="02020603050405020304" pitchFamily="18" charset="0"/>
              </a:rPr>
              <a:t>.’’</a:t>
            </a:r>
          </a:p>
          <a:p>
            <a:pPr marL="0" indent="0" algn="just">
              <a:buNone/>
            </a:pPr>
            <a:r>
              <a:rPr lang="tr-TR" b="1" dirty="0" smtClean="0">
                <a:latin typeface="Times New Roman" panose="02020603050405020304" pitchFamily="18" charset="0"/>
                <a:cs typeface="Times New Roman" panose="02020603050405020304" pitchFamily="18" charset="0"/>
              </a:rPr>
              <a:t>22 d) </a:t>
            </a:r>
            <a:r>
              <a:rPr lang="tr-TR" dirty="0" smtClean="0">
                <a:latin typeface="Times New Roman" panose="02020603050405020304" pitchFamily="18" charset="0"/>
                <a:cs typeface="Times New Roman" panose="02020603050405020304" pitchFamily="18" charset="0"/>
              </a:rPr>
              <a:t>‘‘</a:t>
            </a:r>
            <a:r>
              <a:rPr lang="tr-TR" dirty="0">
                <a:latin typeface="Times New Roman" panose="02020603050405020304" pitchFamily="18" charset="0"/>
                <a:cs typeface="Times New Roman" panose="02020603050405020304" pitchFamily="18" charset="0"/>
              </a:rPr>
              <a:t>Büyükşehir belediyesi sınırları dahilinde bulunan idarelerin </a:t>
            </a:r>
            <a:r>
              <a:rPr lang="tr-TR" dirty="0" smtClean="0">
                <a:latin typeface="Times New Roman" panose="02020603050405020304" pitchFamily="18" charset="0"/>
                <a:cs typeface="Times New Roman" panose="02020603050405020304" pitchFamily="18" charset="0"/>
              </a:rPr>
              <a:t>218.395,00 TL , </a:t>
            </a:r>
            <a:r>
              <a:rPr lang="tr-TR" dirty="0">
                <a:latin typeface="Times New Roman" panose="02020603050405020304" pitchFamily="18" charset="0"/>
                <a:cs typeface="Times New Roman" panose="02020603050405020304" pitchFamily="18" charset="0"/>
              </a:rPr>
              <a:t>diğer idarelerin </a:t>
            </a:r>
            <a:r>
              <a:rPr lang="tr-TR" dirty="0" smtClean="0">
                <a:latin typeface="Times New Roman" panose="02020603050405020304" pitchFamily="18" charset="0"/>
                <a:cs typeface="Times New Roman" panose="02020603050405020304" pitchFamily="18" charset="0"/>
              </a:rPr>
              <a:t>72.752,00 </a:t>
            </a:r>
            <a:r>
              <a:rPr lang="tr-TR" dirty="0" smtClean="0">
                <a:latin typeface="Times New Roman" panose="02020603050405020304" pitchFamily="18" charset="0"/>
                <a:cs typeface="Times New Roman" panose="02020603050405020304" pitchFamily="18" charset="0"/>
              </a:rPr>
              <a:t>Türk </a:t>
            </a:r>
            <a:r>
              <a:rPr lang="tr-TR" dirty="0">
                <a:latin typeface="Times New Roman" panose="02020603050405020304" pitchFamily="18" charset="0"/>
                <a:cs typeface="Times New Roman" panose="02020603050405020304" pitchFamily="18" charset="0"/>
              </a:rPr>
              <a:t>Lirasını aşmayan ihtiyaçları </a:t>
            </a:r>
            <a:r>
              <a:rPr lang="tr-TR" dirty="0" smtClean="0">
                <a:latin typeface="Times New Roman" panose="02020603050405020304" pitchFamily="18" charset="0"/>
                <a:cs typeface="Times New Roman" panose="02020603050405020304" pitchFamily="18" charset="0"/>
              </a:rPr>
              <a:t>ile </a:t>
            </a:r>
            <a:r>
              <a:rPr lang="tr-TR" dirty="0">
                <a:latin typeface="Times New Roman" panose="02020603050405020304" pitchFamily="18" charset="0"/>
                <a:cs typeface="Times New Roman" panose="02020603050405020304" pitchFamily="18" charset="0"/>
              </a:rPr>
              <a:t>temsil ağırlama faaliyetleri kapsamında yapılacak konaklama, seyahat ve iaşeye ilişkin </a:t>
            </a:r>
            <a:r>
              <a:rPr lang="tr-TR" dirty="0" smtClean="0">
                <a:latin typeface="Times New Roman" panose="02020603050405020304" pitchFamily="18" charset="0"/>
                <a:cs typeface="Times New Roman" panose="02020603050405020304" pitchFamily="18" charset="0"/>
              </a:rPr>
              <a:t>alımlar.</a:t>
            </a:r>
            <a:r>
              <a:rPr lang="tr-TR" baseline="30000" dirty="0" smtClean="0">
                <a:latin typeface="Times New Roman" panose="02020603050405020304" pitchFamily="18" charset="0"/>
                <a:cs typeface="Times New Roman" panose="02020603050405020304" pitchFamily="18" charset="0"/>
              </a:rPr>
              <a:t>(1) (2) </a:t>
            </a:r>
          </a:p>
          <a:p>
            <a:endParaRPr lang="tr-TR" baseline="30000" dirty="0">
              <a:latin typeface="Times New Roman" panose="02020603050405020304" pitchFamily="18" charset="0"/>
              <a:cs typeface="Times New Roman" panose="02020603050405020304" pitchFamily="18" charset="0"/>
            </a:endParaRPr>
          </a:p>
          <a:p>
            <a:pPr marL="0" indent="0">
              <a:buNone/>
            </a:pPr>
            <a:r>
              <a:rPr lang="tr-TR" sz="1400" i="1" dirty="0">
                <a:latin typeface="Times New Roman" panose="02020603050405020304" pitchFamily="18" charset="0"/>
                <a:cs typeface="Times New Roman" panose="02020603050405020304" pitchFamily="18" charset="0"/>
              </a:rPr>
              <a:t>(1) Bu bentte yer alan eşik değerler ve parasal limitlerin 1/2/2018 tarihinden itibaren uygulanması ile ilgili olarak, 19/1/2018 tarihli ve 30306 sayılı Resmî </a:t>
            </a:r>
            <a:r>
              <a:rPr lang="tr-TR" sz="1400" i="1" dirty="0" err="1">
                <a:latin typeface="Times New Roman" panose="02020603050405020304" pitchFamily="18" charset="0"/>
                <a:cs typeface="Times New Roman" panose="02020603050405020304" pitchFamily="18" charset="0"/>
              </a:rPr>
              <a:t>Gazete’de</a:t>
            </a:r>
            <a:r>
              <a:rPr lang="tr-TR" sz="1400" i="1" dirty="0">
                <a:latin typeface="Times New Roman" panose="02020603050405020304" pitchFamily="18" charset="0"/>
                <a:cs typeface="Times New Roman" panose="02020603050405020304" pitchFamily="18" charset="0"/>
              </a:rPr>
              <a:t> yayımlanan Kamu İhale Kurumunun 2018/1 No.’</a:t>
            </a:r>
            <a:r>
              <a:rPr lang="tr-TR" sz="1400" i="1" dirty="0" err="1">
                <a:latin typeface="Times New Roman" panose="02020603050405020304" pitchFamily="18" charset="0"/>
                <a:cs typeface="Times New Roman" panose="02020603050405020304" pitchFamily="18" charset="0"/>
              </a:rPr>
              <a:t>lu</a:t>
            </a:r>
            <a:r>
              <a:rPr lang="tr-TR" sz="1400" i="1" dirty="0">
                <a:latin typeface="Times New Roman" panose="02020603050405020304" pitchFamily="18" charset="0"/>
                <a:cs typeface="Times New Roman" panose="02020603050405020304" pitchFamily="18" charset="0"/>
              </a:rPr>
              <a:t> Kamu İhale Tebliğine bakınız</a:t>
            </a:r>
            <a:r>
              <a:rPr lang="tr-TR" sz="1400" i="1" dirty="0" smtClean="0">
                <a:latin typeface="Times New Roman" panose="02020603050405020304" pitchFamily="18" charset="0"/>
                <a:cs typeface="Times New Roman" panose="02020603050405020304" pitchFamily="18" charset="0"/>
              </a:rPr>
              <a:t>.</a:t>
            </a:r>
          </a:p>
          <a:p>
            <a:pPr marL="0" indent="0">
              <a:buNone/>
            </a:pPr>
            <a:r>
              <a:rPr lang="tr-TR" sz="1400" i="1" dirty="0" smtClean="0">
                <a:latin typeface="Times New Roman" panose="02020603050405020304" pitchFamily="18" charset="0"/>
                <a:cs typeface="Times New Roman" panose="02020603050405020304" pitchFamily="18" charset="0"/>
              </a:rPr>
              <a:t>(</a:t>
            </a:r>
            <a:r>
              <a:rPr lang="tr-TR" sz="1400" i="1" dirty="0">
                <a:latin typeface="Times New Roman" panose="02020603050405020304" pitchFamily="18" charset="0"/>
                <a:cs typeface="Times New Roman" panose="02020603050405020304" pitchFamily="18" charset="0"/>
              </a:rPr>
              <a:t>2) Bu bentte yer alan eşik değerler ve parasal limitlerin 1/2/2019 tarihinden itibaren uygulanması ile ilgili olarak, 25/1/2019 tarihli ve 30666 sayılı Resmî </a:t>
            </a:r>
            <a:r>
              <a:rPr lang="tr-TR" sz="1400" i="1" dirty="0" err="1">
                <a:latin typeface="Times New Roman" panose="02020603050405020304" pitchFamily="18" charset="0"/>
                <a:cs typeface="Times New Roman" panose="02020603050405020304" pitchFamily="18" charset="0"/>
              </a:rPr>
              <a:t>Gazete’de</a:t>
            </a:r>
            <a:r>
              <a:rPr lang="tr-TR" sz="1400" i="1" dirty="0">
                <a:latin typeface="Times New Roman" panose="02020603050405020304" pitchFamily="18" charset="0"/>
                <a:cs typeface="Times New Roman" panose="02020603050405020304" pitchFamily="18" charset="0"/>
              </a:rPr>
              <a:t> yayımlanan Kamu İhale Kurumunun 2019/1 No.’</a:t>
            </a:r>
            <a:r>
              <a:rPr lang="tr-TR" sz="1400" i="1" dirty="0" err="1">
                <a:latin typeface="Times New Roman" panose="02020603050405020304" pitchFamily="18" charset="0"/>
                <a:cs typeface="Times New Roman" panose="02020603050405020304" pitchFamily="18" charset="0"/>
              </a:rPr>
              <a:t>lu</a:t>
            </a:r>
            <a:r>
              <a:rPr lang="tr-TR" sz="1400" i="1" dirty="0">
                <a:latin typeface="Times New Roman" panose="02020603050405020304" pitchFamily="18" charset="0"/>
                <a:cs typeface="Times New Roman" panose="02020603050405020304" pitchFamily="18" charset="0"/>
              </a:rPr>
              <a:t> Kamu İhale Tebliğine bakınız.</a:t>
            </a:r>
            <a:endParaRPr lang="tr-TR" sz="1400" i="1" baseline="30000" dirty="0" smtClean="0">
              <a:latin typeface="Times New Roman" panose="02020603050405020304" pitchFamily="18" charset="0"/>
              <a:cs typeface="Times New Roman" panose="02020603050405020304" pitchFamily="18" charset="0"/>
            </a:endParaRPr>
          </a:p>
          <a:p>
            <a:endParaRPr lang="tr-TR" sz="1000" baseline="300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14773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0" y="0"/>
            <a:ext cx="12191997" cy="6858000"/>
          </a:xfrm>
        </p:spPr>
      </p:pic>
    </p:spTree>
    <p:extLst>
      <p:ext uri="{BB962C8B-B14F-4D97-AF65-F5344CB8AC3E}">
        <p14:creationId xmlns:p14="http://schemas.microsoft.com/office/powerpoint/2010/main" val="23981499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00000">
              <a:schemeClr val="bg1">
                <a:lumMod val="0"/>
                <a:lumOff val="100000"/>
                <a:alpha val="0"/>
              </a:schemeClr>
            </a:gs>
            <a:gs pos="10000">
              <a:schemeClr val="bg1"/>
            </a:gs>
            <a:gs pos="78000">
              <a:schemeClr val="bg1"/>
            </a:gs>
            <a:gs pos="100000">
              <a:schemeClr val="bg1">
                <a:lumMod val="56000"/>
                <a:lumOff val="44000"/>
                <a:alpha val="80000"/>
              </a:schemeClr>
            </a:gs>
          </a:gsLst>
          <a:lin ang="5400000" scaled="0"/>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1129365" y="277817"/>
            <a:ext cx="10058400" cy="1038955"/>
          </a:xfrm>
          <a:effectLst>
            <a:glow rad="101600">
              <a:schemeClr val="accent2">
                <a:satMod val="175000"/>
                <a:alpha val="40000"/>
              </a:schemeClr>
            </a:glow>
            <a:outerShdw blurRad="50800" dist="25400" sx="11000" sy="11000" algn="tl" rotWithShape="0">
              <a:prstClr val="black">
                <a:alpha val="27000"/>
              </a:prstClr>
            </a:outerShdw>
          </a:effectLst>
        </p:spPr>
        <p:txBody>
          <a:bodyPr>
            <a:normAutofit/>
          </a:bodyPr>
          <a:lstStyle/>
          <a:p>
            <a:pPr algn="ctr"/>
            <a:r>
              <a:rPr lang="tr-TR" sz="4000" b="1" cap="none" dirty="0" smtClean="0">
                <a:solidFill>
                  <a:schemeClr val="tx1"/>
                </a:solidFill>
                <a:effectLst>
                  <a:glow rad="25400">
                    <a:schemeClr val="tx2">
                      <a:lumMod val="20000"/>
                      <a:lumOff val="80000"/>
                      <a:alpha val="25000"/>
                    </a:schemeClr>
                  </a:glow>
                </a:effectLst>
                <a:latin typeface="Tahoma" panose="020B0604030504040204" pitchFamily="34" charset="0"/>
                <a:ea typeface="Tahoma" panose="020B0604030504040204" pitchFamily="34" charset="0"/>
                <a:cs typeface="Tahoma" panose="020B0604030504040204" pitchFamily="34" charset="0"/>
              </a:rPr>
              <a:t>AKIŞ ŞEMASI</a:t>
            </a:r>
            <a:endParaRPr lang="tr-TR" sz="5400" b="1" cap="none" dirty="0">
              <a:solidFill>
                <a:schemeClr val="tx1"/>
              </a:solidFill>
              <a:effectLst>
                <a:glow rad="25400">
                  <a:schemeClr val="tx2">
                    <a:lumMod val="20000"/>
                    <a:lumOff val="80000"/>
                    <a:alpha val="25000"/>
                  </a:schemeClr>
                </a:glow>
              </a:effectLst>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İçerik Yer Tutucusu 3"/>
          <p:cNvGraphicFramePr>
            <a:graphicFrameLocks noGrp="1"/>
          </p:cNvGraphicFramePr>
          <p:nvPr>
            <p:ph sz="quarter" idx="1"/>
            <p:extLst>
              <p:ext uri="{D42A27DB-BD31-4B8C-83A1-F6EECF244321}">
                <p14:modId xmlns:p14="http://schemas.microsoft.com/office/powerpoint/2010/main" val="3134050142"/>
              </p:ext>
            </p:extLst>
          </p:nvPr>
        </p:nvGraphicFramePr>
        <p:xfrm>
          <a:off x="609600" y="1678488"/>
          <a:ext cx="10225414" cy="4795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27224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50231" y="980491"/>
            <a:ext cx="9956800" cy="1143000"/>
          </a:xfrm>
        </p:spPr>
        <p:txBody>
          <a:bodyPr>
            <a:normAutofit/>
          </a:bodyPr>
          <a:lstStyle/>
          <a:p>
            <a:pPr algn="ctr"/>
            <a:r>
              <a:rPr lang="tr-TR" sz="4000" dirty="0" smtClean="0">
                <a:ln>
                  <a:solidFill>
                    <a:schemeClr val="tx1">
                      <a:lumMod val="95000"/>
                      <a:lumOff val="5000"/>
                    </a:schemeClr>
                  </a:solidFill>
                </a:ln>
                <a:solidFill>
                  <a:schemeClr val="tx1">
                    <a:lumMod val="95000"/>
                    <a:lumOff val="5000"/>
                  </a:schemeClr>
                </a:solidFill>
                <a:latin typeface="Times New Roman" panose="02020603050405020304" pitchFamily="18" charset="0"/>
                <a:cs typeface="Times New Roman" panose="02020603050405020304" pitchFamily="18" charset="0"/>
              </a:rPr>
              <a:t>22 D) BENDİ</a:t>
            </a:r>
            <a:endParaRPr lang="tr-TR" sz="4000" dirty="0">
              <a:ln>
                <a:solidFill>
                  <a:schemeClr val="tx1">
                    <a:lumMod val="95000"/>
                    <a:lumOff val="5000"/>
                  </a:schemeClr>
                </a:solidFill>
              </a:ln>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sz="quarter" idx="1"/>
          </p:nvPr>
        </p:nvSpPr>
        <p:spPr>
          <a:xfrm>
            <a:off x="609599" y="2021304"/>
            <a:ext cx="10892589" cy="4452647"/>
          </a:xfrm>
        </p:spPr>
        <p:txBody>
          <a:bodyPr/>
          <a:lstStyle/>
          <a:p>
            <a:endParaRPr lang="tr-TR" dirty="0" smtClean="0">
              <a:latin typeface="Times New Roman" panose="02020603050405020304" pitchFamily="18" charset="0"/>
              <a:cs typeface="Times New Roman" panose="02020603050405020304" pitchFamily="18" charset="0"/>
            </a:endParaRPr>
          </a:p>
          <a:p>
            <a:pPr marL="0" indent="0">
              <a:buNone/>
            </a:pPr>
            <a:endParaRPr lang="tr-TR" dirty="0" smtClean="0">
              <a:latin typeface="Times New Roman" panose="02020603050405020304" pitchFamily="18" charset="0"/>
              <a:cs typeface="Times New Roman" panose="02020603050405020304" pitchFamily="18" charset="0"/>
            </a:endParaRPr>
          </a:p>
          <a:p>
            <a:pPr algn="just"/>
            <a:r>
              <a:rPr lang="tr-TR" dirty="0" smtClean="0">
                <a:latin typeface="Times New Roman" panose="02020603050405020304" pitchFamily="18" charset="0"/>
                <a:cs typeface="Times New Roman" panose="02020603050405020304" pitchFamily="18" charset="0"/>
              </a:rPr>
              <a:t>22 </a:t>
            </a:r>
            <a:r>
              <a:rPr lang="tr-TR" dirty="0">
                <a:latin typeface="Times New Roman" panose="02020603050405020304" pitchFamily="18" charset="0"/>
                <a:cs typeface="Times New Roman" panose="02020603050405020304" pitchFamily="18" charset="0"/>
              </a:rPr>
              <a:t>d) ‘‘Büyükşehir belediyesi sınırları dahilinde bulunan idarelerin </a:t>
            </a:r>
            <a:r>
              <a:rPr lang="tr-TR" dirty="0" smtClean="0">
                <a:latin typeface="Times New Roman" panose="02020603050405020304" pitchFamily="18" charset="0"/>
                <a:cs typeface="Times New Roman" panose="02020603050405020304" pitchFamily="18" charset="0"/>
              </a:rPr>
              <a:t>218.395,00 TL</a:t>
            </a:r>
            <a:r>
              <a:rPr lang="tr-TR" dirty="0" smtClean="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diğer </a:t>
            </a:r>
            <a:r>
              <a:rPr lang="tr-TR">
                <a:latin typeface="Times New Roman" panose="02020603050405020304" pitchFamily="18" charset="0"/>
                <a:cs typeface="Times New Roman" panose="02020603050405020304" pitchFamily="18" charset="0"/>
              </a:rPr>
              <a:t>idarelerin </a:t>
            </a:r>
            <a:r>
              <a:rPr lang="tr-TR" smtClean="0">
                <a:latin typeface="Times New Roman" panose="02020603050405020304" pitchFamily="18" charset="0"/>
                <a:cs typeface="Times New Roman" panose="02020603050405020304" pitchFamily="18" charset="0"/>
              </a:rPr>
              <a:t>72.752,00</a:t>
            </a:r>
            <a:r>
              <a:rPr lang="tr-TR" smtClean="0">
                <a:latin typeface="Times New Roman" panose="02020603050405020304" pitchFamily="18" charset="0"/>
                <a:cs typeface="Times New Roman" panose="02020603050405020304" pitchFamily="18" charset="0"/>
              </a:rPr>
              <a:t>* </a:t>
            </a:r>
            <a:r>
              <a:rPr lang="tr-TR" b="1" dirty="0">
                <a:latin typeface="Times New Roman" panose="02020603050405020304" pitchFamily="18" charset="0"/>
                <a:cs typeface="Times New Roman" panose="02020603050405020304" pitchFamily="18" charset="0"/>
              </a:rPr>
              <a:t>Türk Lirasını aşmayan </a:t>
            </a:r>
            <a:r>
              <a:rPr lang="tr-TR" dirty="0">
                <a:latin typeface="Times New Roman" panose="02020603050405020304" pitchFamily="18" charset="0"/>
                <a:cs typeface="Times New Roman" panose="02020603050405020304" pitchFamily="18" charset="0"/>
              </a:rPr>
              <a:t>ihtiyaçları ile </a:t>
            </a:r>
            <a:r>
              <a:rPr lang="tr-TR" b="1" dirty="0">
                <a:solidFill>
                  <a:srgbClr val="FF0000"/>
                </a:solidFill>
                <a:latin typeface="Times New Roman" panose="02020603050405020304" pitchFamily="18" charset="0"/>
                <a:cs typeface="Times New Roman" panose="02020603050405020304" pitchFamily="18" charset="0"/>
              </a:rPr>
              <a:t>temsil ağırlama </a:t>
            </a:r>
            <a:r>
              <a:rPr lang="tr-TR" dirty="0">
                <a:latin typeface="Times New Roman" panose="02020603050405020304" pitchFamily="18" charset="0"/>
                <a:cs typeface="Times New Roman" panose="02020603050405020304" pitchFamily="18" charset="0"/>
              </a:rPr>
              <a:t>faaliyetleri kapsamında yapılacak konaklama, seyahat ve iaşeye ilişkin alımlar.</a:t>
            </a:r>
            <a:r>
              <a:rPr lang="tr-TR" baseline="30000" dirty="0">
                <a:latin typeface="Times New Roman" panose="02020603050405020304" pitchFamily="18" charset="0"/>
                <a:cs typeface="Times New Roman" panose="02020603050405020304" pitchFamily="18" charset="0"/>
              </a:rPr>
              <a:t>(1) (2) </a:t>
            </a:r>
            <a:endParaRPr lang="tr-TR" baseline="30000" dirty="0" smtClean="0">
              <a:latin typeface="Times New Roman" panose="02020603050405020304" pitchFamily="18" charset="0"/>
              <a:cs typeface="Times New Roman" panose="02020603050405020304" pitchFamily="18" charset="0"/>
            </a:endParaRPr>
          </a:p>
          <a:p>
            <a:pPr algn="just"/>
            <a:endParaRPr lang="tr-TR" baseline="30000" dirty="0">
              <a:latin typeface="Times New Roman" panose="02020603050405020304" pitchFamily="18" charset="0"/>
              <a:cs typeface="Times New Roman" panose="02020603050405020304" pitchFamily="18" charset="0"/>
            </a:endParaRPr>
          </a:p>
          <a:p>
            <a:pPr marL="0" lvl="0" indent="0">
              <a:buClr>
                <a:srgbClr val="FE8637"/>
              </a:buClr>
              <a:buNone/>
            </a:pPr>
            <a:r>
              <a:rPr lang="tr-TR" sz="1400" i="1" dirty="0" smtClean="0">
                <a:solidFill>
                  <a:prstClr val="black"/>
                </a:solidFill>
                <a:latin typeface="Times New Roman" panose="02020603050405020304" pitchFamily="18" charset="0"/>
                <a:cs typeface="Times New Roman" panose="02020603050405020304" pitchFamily="18" charset="0"/>
              </a:rPr>
              <a:t>Bu </a:t>
            </a:r>
            <a:r>
              <a:rPr lang="tr-TR" sz="1400" i="1" dirty="0">
                <a:solidFill>
                  <a:prstClr val="black"/>
                </a:solidFill>
                <a:latin typeface="Times New Roman" panose="02020603050405020304" pitchFamily="18" charset="0"/>
                <a:cs typeface="Times New Roman" panose="02020603050405020304" pitchFamily="18" charset="0"/>
              </a:rPr>
              <a:t>bentte yer alan eşik değerler ve parasal limitlerin </a:t>
            </a:r>
            <a:r>
              <a:rPr lang="tr-TR" sz="1400" i="1" dirty="0" smtClean="0">
                <a:solidFill>
                  <a:prstClr val="black"/>
                </a:solidFill>
                <a:latin typeface="Times New Roman" panose="02020603050405020304" pitchFamily="18" charset="0"/>
                <a:cs typeface="Times New Roman" panose="02020603050405020304" pitchFamily="18" charset="0"/>
              </a:rPr>
              <a:t>ilgili yıldan itibaren </a:t>
            </a:r>
            <a:r>
              <a:rPr lang="tr-TR" sz="1400" i="1" dirty="0">
                <a:solidFill>
                  <a:prstClr val="black"/>
                </a:solidFill>
                <a:latin typeface="Times New Roman" panose="02020603050405020304" pitchFamily="18" charset="0"/>
                <a:cs typeface="Times New Roman" panose="02020603050405020304" pitchFamily="18" charset="0"/>
              </a:rPr>
              <a:t>uygulanması ile ilgili olarak, </a:t>
            </a:r>
            <a:r>
              <a:rPr lang="tr-TR" sz="1400" i="1" dirty="0" smtClean="0">
                <a:solidFill>
                  <a:prstClr val="black"/>
                </a:solidFill>
                <a:latin typeface="Times New Roman" panose="02020603050405020304" pitchFamily="18" charset="0"/>
                <a:cs typeface="Times New Roman" panose="02020603050405020304" pitchFamily="18" charset="0"/>
              </a:rPr>
              <a:t>ilgili yılın ilk ayında yayımlanan Resmî </a:t>
            </a:r>
            <a:r>
              <a:rPr lang="tr-TR" sz="1400" i="1" dirty="0" err="1">
                <a:solidFill>
                  <a:prstClr val="black"/>
                </a:solidFill>
                <a:latin typeface="Times New Roman" panose="02020603050405020304" pitchFamily="18" charset="0"/>
                <a:cs typeface="Times New Roman" panose="02020603050405020304" pitchFamily="18" charset="0"/>
              </a:rPr>
              <a:t>Gazete’de</a:t>
            </a:r>
            <a:r>
              <a:rPr lang="tr-TR" sz="1400" i="1" dirty="0">
                <a:solidFill>
                  <a:prstClr val="black"/>
                </a:solidFill>
                <a:latin typeface="Times New Roman" panose="02020603050405020304" pitchFamily="18" charset="0"/>
                <a:cs typeface="Times New Roman" panose="02020603050405020304" pitchFamily="18" charset="0"/>
              </a:rPr>
              <a:t> yayımlanan Kamu İhale Kurumunun </a:t>
            </a:r>
            <a:r>
              <a:rPr lang="tr-TR" sz="1400" i="1" dirty="0" smtClean="0">
                <a:solidFill>
                  <a:prstClr val="black"/>
                </a:solidFill>
                <a:latin typeface="Times New Roman" panose="02020603050405020304" pitchFamily="18" charset="0"/>
                <a:cs typeface="Times New Roman" panose="02020603050405020304" pitchFamily="18" charset="0"/>
              </a:rPr>
              <a:t>ilgili Kamu </a:t>
            </a:r>
            <a:r>
              <a:rPr lang="tr-TR" sz="1400" i="1" dirty="0">
                <a:solidFill>
                  <a:prstClr val="black"/>
                </a:solidFill>
                <a:latin typeface="Times New Roman" panose="02020603050405020304" pitchFamily="18" charset="0"/>
                <a:cs typeface="Times New Roman" panose="02020603050405020304" pitchFamily="18" charset="0"/>
              </a:rPr>
              <a:t>İhale Tebliğine bakınız.</a:t>
            </a:r>
          </a:p>
          <a:p>
            <a:pPr algn="just"/>
            <a:endParaRPr lang="tr-TR" baseline="30000" dirty="0">
              <a:latin typeface="Times New Roman" panose="02020603050405020304" pitchFamily="18" charset="0"/>
              <a:cs typeface="Times New Roman" panose="02020603050405020304" pitchFamily="18" charset="0"/>
            </a:endParaRPr>
          </a:p>
          <a:p>
            <a:endParaRPr lang="tr-TR" dirty="0"/>
          </a:p>
        </p:txBody>
      </p:sp>
    </p:spTree>
    <p:extLst>
      <p:ext uri="{BB962C8B-B14F-4D97-AF65-F5344CB8AC3E}">
        <p14:creationId xmlns:p14="http://schemas.microsoft.com/office/powerpoint/2010/main" val="37267632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
          </p:nvPr>
        </p:nvSpPr>
        <p:spPr/>
        <p:txBody>
          <a:bodyPr/>
          <a:lstStyle/>
          <a:p>
            <a:pPr marL="0" indent="0" algn="ctr">
              <a:buNone/>
            </a:pPr>
            <a:endParaRPr lang="tr-TR" dirty="0" smtClean="0"/>
          </a:p>
          <a:p>
            <a:pPr marL="0" indent="0" algn="ctr">
              <a:buNone/>
            </a:pPr>
            <a:r>
              <a:rPr lang="tr-TR" dirty="0" smtClean="0">
                <a:solidFill>
                  <a:srgbClr val="FF0000"/>
                </a:solidFill>
              </a:rPr>
              <a:t>!!!</a:t>
            </a:r>
            <a:endParaRPr lang="tr-TR" dirty="0">
              <a:solidFill>
                <a:srgbClr val="FF0000"/>
              </a:solidFill>
            </a:endParaRPr>
          </a:p>
          <a:p>
            <a:pPr marL="0" indent="0" algn="ctr">
              <a:buNone/>
            </a:pPr>
            <a:r>
              <a:rPr lang="tr-TR" sz="4800" b="1" dirty="0" smtClean="0">
                <a:latin typeface="Times New Roman" panose="02020603050405020304" pitchFamily="18" charset="0"/>
                <a:cs typeface="Times New Roman" panose="02020603050405020304" pitchFamily="18" charset="0"/>
              </a:rPr>
              <a:t>Doğrudan </a:t>
            </a:r>
            <a:r>
              <a:rPr lang="tr-TR" sz="4800" b="1" dirty="0">
                <a:latin typeface="Times New Roman" panose="02020603050405020304" pitchFamily="18" charset="0"/>
                <a:cs typeface="Times New Roman" panose="02020603050405020304" pitchFamily="18" charset="0"/>
              </a:rPr>
              <a:t>temin yapılırken dikkat edilmesi gereken </a:t>
            </a:r>
            <a:r>
              <a:rPr lang="tr-TR" sz="4800" b="1" dirty="0" smtClean="0">
                <a:latin typeface="Times New Roman" panose="02020603050405020304" pitchFamily="18" charset="0"/>
                <a:cs typeface="Times New Roman" panose="02020603050405020304" pitchFamily="18" charset="0"/>
              </a:rPr>
              <a:t>hususlar</a:t>
            </a:r>
            <a:endParaRPr lang="tr-TR" sz="4800" b="1" dirty="0">
              <a:latin typeface="Times New Roman" panose="02020603050405020304" pitchFamily="18" charset="0"/>
              <a:cs typeface="Times New Roman" panose="02020603050405020304" pitchFamily="18" charset="0"/>
            </a:endParaRPr>
          </a:p>
          <a:p>
            <a:pPr marL="0" indent="0" algn="ctr">
              <a:buNone/>
            </a:pPr>
            <a:r>
              <a:rPr lang="tr-TR" dirty="0" smtClean="0">
                <a:solidFill>
                  <a:srgbClr val="FF0000"/>
                </a:solidFill>
              </a:rPr>
              <a:t>!!!</a:t>
            </a:r>
            <a:endParaRPr lang="tr-TR" dirty="0">
              <a:solidFill>
                <a:srgbClr val="FF0000"/>
              </a:solidFill>
            </a:endParaRPr>
          </a:p>
        </p:txBody>
      </p:sp>
    </p:spTree>
    <p:extLst>
      <p:ext uri="{BB962C8B-B14F-4D97-AF65-F5344CB8AC3E}">
        <p14:creationId xmlns:p14="http://schemas.microsoft.com/office/powerpoint/2010/main" val="18925985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9811" y="771944"/>
            <a:ext cx="9956800" cy="1143000"/>
          </a:xfrm>
        </p:spPr>
        <p:txBody>
          <a:bodyPr>
            <a:normAutofit/>
          </a:bodyPr>
          <a:lstStyle/>
          <a:p>
            <a:pPr algn="ctr"/>
            <a:r>
              <a:rPr lang="tr-TR" sz="4000" dirty="0" smtClean="0">
                <a:ln>
                  <a:solidFill>
                    <a:schemeClr val="tx1">
                      <a:lumMod val="95000"/>
                      <a:lumOff val="5000"/>
                    </a:schemeClr>
                  </a:solidFill>
                </a:ln>
                <a:solidFill>
                  <a:schemeClr val="tx1">
                    <a:lumMod val="95000"/>
                    <a:lumOff val="5000"/>
                  </a:schemeClr>
                </a:solidFill>
                <a:latin typeface="Times New Roman" panose="02020603050405020304" pitchFamily="18" charset="0"/>
                <a:cs typeface="Times New Roman" panose="02020603050405020304" pitchFamily="18" charset="0"/>
              </a:rPr>
              <a:t>BÖLÜM VE KISIMLARA BÖLÜNMESİ</a:t>
            </a:r>
            <a:endParaRPr lang="tr-TR" sz="4000" dirty="0">
              <a:ln>
                <a:solidFill>
                  <a:schemeClr val="tx1">
                    <a:lumMod val="95000"/>
                    <a:lumOff val="5000"/>
                  </a:schemeClr>
                </a:solidFill>
              </a:ln>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sz="quarter" idx="1"/>
          </p:nvPr>
        </p:nvSpPr>
        <p:spPr>
          <a:xfrm>
            <a:off x="609600" y="2294020"/>
            <a:ext cx="9956800" cy="4179931"/>
          </a:xfrm>
        </p:spPr>
        <p:txBody>
          <a:bodyPr/>
          <a:lstStyle/>
          <a:p>
            <a:endParaRPr lang="tr-TR" dirty="0" smtClean="0"/>
          </a:p>
          <a:p>
            <a:endParaRPr lang="tr-TR" dirty="0"/>
          </a:p>
          <a:p>
            <a:pPr algn="just"/>
            <a:r>
              <a:rPr lang="tr-TR" dirty="0" smtClean="0">
                <a:latin typeface="Times New Roman" panose="02020603050405020304" pitchFamily="18" charset="0"/>
                <a:cs typeface="Times New Roman" panose="02020603050405020304" pitchFamily="18" charset="0"/>
              </a:rPr>
              <a:t>Madde 5-  …Eşik </a:t>
            </a:r>
            <a:r>
              <a:rPr lang="tr-TR" dirty="0">
                <a:latin typeface="Times New Roman" panose="02020603050405020304" pitchFamily="18" charset="0"/>
                <a:cs typeface="Times New Roman" panose="02020603050405020304" pitchFamily="18" charset="0"/>
              </a:rPr>
              <a:t>değerlerin altında kalmak amacıyla mal veya hizmet alımları ile yapım işleri kısımlara bölünemez.</a:t>
            </a:r>
          </a:p>
        </p:txBody>
      </p:sp>
    </p:spTree>
    <p:extLst>
      <p:ext uri="{BB962C8B-B14F-4D97-AF65-F5344CB8AC3E}">
        <p14:creationId xmlns:p14="http://schemas.microsoft.com/office/powerpoint/2010/main" val="6483694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0" y="1"/>
            <a:ext cx="12192000" cy="3449052"/>
          </a:xfr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65095"/>
            <a:ext cx="12192000" cy="3392905"/>
          </a:xfrm>
          <a:prstGeom prst="rect">
            <a:avLst/>
          </a:prstGeom>
        </p:spPr>
      </p:pic>
      <p:sp>
        <p:nvSpPr>
          <p:cNvPr id="8" name="Dikdörtgen 7"/>
          <p:cNvSpPr/>
          <p:nvPr/>
        </p:nvSpPr>
        <p:spPr>
          <a:xfrm>
            <a:off x="6096000" y="4684295"/>
            <a:ext cx="1684421" cy="8021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8951495" y="4684295"/>
            <a:ext cx="1804737" cy="8021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2366210" y="5013158"/>
            <a:ext cx="1804737" cy="8021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5563063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9600" y="274638"/>
            <a:ext cx="9956800" cy="832267"/>
          </a:xfrm>
        </p:spPr>
        <p:txBody>
          <a:bodyPr>
            <a:normAutofit/>
          </a:bodyPr>
          <a:lstStyle/>
          <a:p>
            <a:pPr algn="ctr"/>
            <a:r>
              <a:rPr lang="tr-TR" sz="4000" dirty="0" smtClean="0">
                <a:ln>
                  <a:solidFill>
                    <a:schemeClr val="tx1">
                      <a:lumMod val="95000"/>
                      <a:lumOff val="5000"/>
                    </a:schemeClr>
                  </a:solidFill>
                </a:ln>
                <a:solidFill>
                  <a:schemeClr val="tx1">
                    <a:lumMod val="95000"/>
                    <a:lumOff val="5000"/>
                  </a:schemeClr>
                </a:solidFill>
                <a:latin typeface="Times New Roman" panose="02020603050405020304" pitchFamily="18" charset="0"/>
                <a:cs typeface="Times New Roman" panose="02020603050405020304" pitchFamily="18" charset="0"/>
              </a:rPr>
              <a:t>% 10 BARAJI</a:t>
            </a:r>
            <a:endParaRPr lang="tr-TR" sz="4000" dirty="0">
              <a:ln>
                <a:solidFill>
                  <a:schemeClr val="tx1">
                    <a:lumMod val="95000"/>
                    <a:lumOff val="5000"/>
                  </a:schemeClr>
                </a:solidFill>
              </a:ln>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sz="quarter" idx="1"/>
          </p:nvPr>
        </p:nvSpPr>
        <p:spPr>
          <a:xfrm>
            <a:off x="304800" y="1219200"/>
            <a:ext cx="11277600" cy="5254752"/>
          </a:xfrm>
        </p:spPr>
        <p:txBody>
          <a:bodyPr>
            <a:normAutofit fontScale="92500" lnSpcReduction="20000"/>
          </a:bodyPr>
          <a:lstStyle/>
          <a:p>
            <a:endParaRPr lang="tr-TR" b="1" dirty="0" smtClean="0"/>
          </a:p>
          <a:p>
            <a:pPr algn="just"/>
            <a:r>
              <a:rPr lang="tr-TR" sz="2600" dirty="0">
                <a:latin typeface="Times New Roman" panose="02020603050405020304" pitchFamily="18" charset="0"/>
                <a:cs typeface="Times New Roman" panose="02020603050405020304" pitchFamily="18" charset="0"/>
              </a:rPr>
              <a:t>Doğrudan temin usulünün, </a:t>
            </a:r>
            <a:r>
              <a:rPr lang="tr-TR" sz="2600" b="1" dirty="0">
                <a:latin typeface="Times New Roman" panose="02020603050405020304" pitchFamily="18" charset="0"/>
                <a:cs typeface="Times New Roman" panose="02020603050405020304" pitchFamily="18" charset="0"/>
              </a:rPr>
              <a:t>ihtiyacın pratik olarak giderilmesini </a:t>
            </a:r>
            <a:r>
              <a:rPr lang="tr-TR" sz="2600" dirty="0">
                <a:latin typeface="Times New Roman" panose="02020603050405020304" pitchFamily="18" charset="0"/>
                <a:cs typeface="Times New Roman" panose="02020603050405020304" pitchFamily="18" charset="0"/>
              </a:rPr>
              <a:t>sağlamak üzere öngörülmüş hızlı sürecin ve ihale yapacak idarelerin bu usulü, açık ihale usulü yerine tercih etme konusundaki </a:t>
            </a:r>
            <a:r>
              <a:rPr lang="tr-TR" sz="2600" b="1" dirty="0">
                <a:latin typeface="Times New Roman" panose="02020603050405020304" pitchFamily="18" charset="0"/>
                <a:cs typeface="Times New Roman" panose="02020603050405020304" pitchFamily="18" charset="0"/>
              </a:rPr>
              <a:t>eğiliminin doğuracağı sakıncaları </a:t>
            </a:r>
            <a:r>
              <a:rPr lang="tr-TR" sz="2600" dirty="0">
                <a:latin typeface="Times New Roman" panose="02020603050405020304" pitchFamily="18" charset="0"/>
                <a:cs typeface="Times New Roman" panose="02020603050405020304" pitchFamily="18" charset="0"/>
              </a:rPr>
              <a:t>bertaraf etmek üzere Kanunun 62. maddesinde, Kanunun 21. ve 22. maddelerindeki parasal sınırlar dâhilinde yapılacak harcamaların yıllık toplamının, idarelerin bütçelerine bu amaçla konulacak </a:t>
            </a:r>
            <a:r>
              <a:rPr lang="tr-TR" sz="2600" b="1" dirty="0">
                <a:latin typeface="Times New Roman" panose="02020603050405020304" pitchFamily="18" charset="0"/>
                <a:cs typeface="Times New Roman" panose="02020603050405020304" pitchFamily="18" charset="0"/>
              </a:rPr>
              <a:t>ödeneklerin %10’unu </a:t>
            </a:r>
            <a:r>
              <a:rPr lang="tr-TR" sz="2600" dirty="0">
                <a:latin typeface="Times New Roman" panose="02020603050405020304" pitchFamily="18" charset="0"/>
                <a:cs typeface="Times New Roman" panose="02020603050405020304" pitchFamily="18" charset="0"/>
              </a:rPr>
              <a:t>Kamu İhale Kurulunun uygun görüşü olmadıkça aşamayacağı hükmüne yer verilmiştir29. Böylece, idarenin pazarlık ve doğrudan temin usulünü kullanarak </a:t>
            </a:r>
            <a:r>
              <a:rPr lang="tr-TR" sz="2600" b="1" dirty="0">
                <a:latin typeface="Times New Roman" panose="02020603050405020304" pitchFamily="18" charset="0"/>
                <a:cs typeface="Times New Roman" panose="02020603050405020304" pitchFamily="18" charset="0"/>
              </a:rPr>
              <a:t>sınırsız</a:t>
            </a:r>
            <a:r>
              <a:rPr lang="tr-TR" sz="2600" dirty="0">
                <a:latin typeface="Times New Roman" panose="02020603050405020304" pitchFamily="18" charset="0"/>
                <a:cs typeface="Times New Roman" panose="02020603050405020304" pitchFamily="18" charset="0"/>
              </a:rPr>
              <a:t> veya yüksek tutarda </a:t>
            </a:r>
            <a:r>
              <a:rPr lang="tr-TR" sz="2600" b="1" dirty="0">
                <a:latin typeface="Times New Roman" panose="02020603050405020304" pitchFamily="18" charset="0"/>
                <a:cs typeface="Times New Roman" panose="02020603050405020304" pitchFamily="18" charset="0"/>
              </a:rPr>
              <a:t>harcama yapması </a:t>
            </a:r>
            <a:r>
              <a:rPr lang="tr-TR" sz="2600" dirty="0" smtClean="0">
                <a:latin typeface="Times New Roman" panose="02020603050405020304" pitchFamily="18" charset="0"/>
                <a:cs typeface="Times New Roman" panose="02020603050405020304" pitchFamily="18" charset="0"/>
              </a:rPr>
              <a:t>engellenmektedir.</a:t>
            </a:r>
            <a:endParaRPr lang="tr-TR" sz="2600" b="1" dirty="0">
              <a:latin typeface="Times New Roman" panose="02020603050405020304" pitchFamily="18" charset="0"/>
              <a:cs typeface="Times New Roman" panose="02020603050405020304" pitchFamily="18" charset="0"/>
            </a:endParaRPr>
          </a:p>
          <a:p>
            <a:pPr marL="0" indent="0" algn="just">
              <a:buNone/>
            </a:pPr>
            <a:r>
              <a:rPr lang="tr-TR" sz="2600" b="1" u="sng" dirty="0" smtClean="0">
                <a:latin typeface="Times New Roman" panose="02020603050405020304" pitchFamily="18" charset="0"/>
                <a:cs typeface="Times New Roman" panose="02020603050405020304" pitchFamily="18" charset="0"/>
              </a:rPr>
              <a:t>TEBLİĞ</a:t>
            </a:r>
          </a:p>
          <a:p>
            <a:pPr algn="just"/>
            <a:r>
              <a:rPr lang="tr-TR" sz="2600" b="1" dirty="0" smtClean="0">
                <a:latin typeface="Times New Roman" panose="02020603050405020304" pitchFamily="18" charset="0"/>
                <a:cs typeface="Times New Roman" panose="02020603050405020304" pitchFamily="18" charset="0"/>
              </a:rPr>
              <a:t>21.1.1</a:t>
            </a:r>
            <a:r>
              <a:rPr lang="tr-TR" sz="2600" b="1" dirty="0">
                <a:latin typeface="Times New Roman" panose="02020603050405020304" pitchFamily="18" charset="0"/>
                <a:cs typeface="Times New Roman" panose="02020603050405020304" pitchFamily="18" charset="0"/>
              </a:rPr>
              <a:t>.</a:t>
            </a:r>
            <a:r>
              <a:rPr lang="tr-TR" sz="2600" dirty="0">
                <a:latin typeface="Times New Roman" panose="02020603050405020304" pitchFamily="18" charset="0"/>
                <a:cs typeface="Times New Roman" panose="02020603050405020304" pitchFamily="18" charset="0"/>
              </a:rPr>
              <a:t> 4734 sayılı Kanuna göre açık ihale usulü ile belli istekliler arasında ihale usulü, temel ihale usulleridir. Ancak </a:t>
            </a:r>
            <a:r>
              <a:rPr lang="tr-TR" sz="2600" b="1" dirty="0">
                <a:latin typeface="Times New Roman" panose="02020603050405020304" pitchFamily="18" charset="0"/>
                <a:cs typeface="Times New Roman" panose="02020603050405020304" pitchFamily="18" charset="0"/>
              </a:rPr>
              <a:t>temel ihale usullerinden biri ile alım yapılamadığı hallerde </a:t>
            </a:r>
            <a:r>
              <a:rPr lang="tr-TR" sz="2600" dirty="0">
                <a:latin typeface="Times New Roman" panose="02020603050405020304" pitchFamily="18" charset="0"/>
                <a:cs typeface="Times New Roman" panose="02020603050405020304" pitchFamily="18" charset="0"/>
              </a:rPr>
              <a:t>diğer usul ve yöntemlerle alım yapılması öngörülmüştür.</a:t>
            </a:r>
          </a:p>
          <a:p>
            <a:pPr algn="just"/>
            <a:r>
              <a:rPr lang="tr-TR" sz="2600" b="1" dirty="0">
                <a:latin typeface="Times New Roman" panose="02020603050405020304" pitchFamily="18" charset="0"/>
                <a:cs typeface="Times New Roman" panose="02020603050405020304" pitchFamily="18" charset="0"/>
              </a:rPr>
              <a:t>21.1.1.1.</a:t>
            </a:r>
            <a:r>
              <a:rPr lang="tr-TR" sz="2600" dirty="0">
                <a:latin typeface="Times New Roman" panose="02020603050405020304" pitchFamily="18" charset="0"/>
                <a:cs typeface="Times New Roman" panose="02020603050405020304" pitchFamily="18" charset="0"/>
              </a:rPr>
              <a:t> </a:t>
            </a:r>
            <a:r>
              <a:rPr lang="tr-TR" sz="2600" dirty="0" smtClean="0">
                <a:latin typeface="Times New Roman" panose="02020603050405020304" pitchFamily="18" charset="0"/>
                <a:cs typeface="Times New Roman" panose="02020603050405020304" pitchFamily="18" charset="0"/>
              </a:rPr>
              <a:t>… Kanunun </a:t>
            </a:r>
            <a:r>
              <a:rPr lang="tr-TR" sz="2600" b="1" dirty="0">
                <a:latin typeface="Times New Roman" panose="02020603050405020304" pitchFamily="18" charset="0"/>
                <a:cs typeface="Times New Roman" panose="02020603050405020304" pitchFamily="18" charset="0"/>
              </a:rPr>
              <a:t>21 ve 22 </a:t>
            </a:r>
            <a:r>
              <a:rPr lang="tr-TR" sz="2600" b="1" dirty="0" err="1">
                <a:latin typeface="Times New Roman" panose="02020603050405020304" pitchFamily="18" charset="0"/>
                <a:cs typeface="Times New Roman" panose="02020603050405020304" pitchFamily="18" charset="0"/>
              </a:rPr>
              <a:t>nci</a:t>
            </a:r>
            <a:r>
              <a:rPr lang="tr-TR" sz="2600" dirty="0">
                <a:latin typeface="Times New Roman" panose="02020603050405020304" pitchFamily="18" charset="0"/>
                <a:cs typeface="Times New Roman" panose="02020603050405020304" pitchFamily="18" charset="0"/>
              </a:rPr>
              <a:t> maddelerinde belirtilen </a:t>
            </a:r>
            <a:r>
              <a:rPr lang="tr-TR" sz="2600" b="1" dirty="0">
                <a:latin typeface="Times New Roman" panose="02020603050405020304" pitchFamily="18" charset="0"/>
                <a:cs typeface="Times New Roman" panose="02020603050405020304" pitchFamily="18" charset="0"/>
              </a:rPr>
              <a:t>parasal limitler</a:t>
            </a:r>
            <a:r>
              <a:rPr lang="tr-TR" sz="2600" dirty="0">
                <a:latin typeface="Times New Roman" panose="02020603050405020304" pitchFamily="18" charset="0"/>
                <a:cs typeface="Times New Roman" panose="02020603050405020304" pitchFamily="18" charset="0"/>
              </a:rPr>
              <a:t> dahilinde yapacakları harcamaların yıllık toplamının idarelerin bütçelerine bu amaçla konulacak </a:t>
            </a:r>
            <a:r>
              <a:rPr lang="tr-TR" sz="2600" b="1" dirty="0">
                <a:latin typeface="Times New Roman" panose="02020603050405020304" pitchFamily="18" charset="0"/>
                <a:cs typeface="Times New Roman" panose="02020603050405020304" pitchFamily="18" charset="0"/>
              </a:rPr>
              <a:t>ödeneklerin % 10 unu aşamayacağı </a:t>
            </a:r>
            <a:r>
              <a:rPr lang="tr-TR" sz="2600" dirty="0">
                <a:latin typeface="Times New Roman" panose="02020603050405020304" pitchFamily="18" charset="0"/>
                <a:cs typeface="Times New Roman" panose="02020603050405020304" pitchFamily="18" charset="0"/>
              </a:rPr>
              <a:t>öngörülmüştür. </a:t>
            </a:r>
          </a:p>
          <a:p>
            <a:endParaRPr lang="tr-TR" dirty="0"/>
          </a:p>
          <a:p>
            <a:endParaRPr lang="tr-TR" dirty="0"/>
          </a:p>
        </p:txBody>
      </p:sp>
    </p:spTree>
    <p:extLst>
      <p:ext uri="{BB962C8B-B14F-4D97-AF65-F5344CB8AC3E}">
        <p14:creationId xmlns:p14="http://schemas.microsoft.com/office/powerpoint/2010/main" val="15474416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5642" y="401053"/>
            <a:ext cx="9956800" cy="1289301"/>
          </a:xfrm>
        </p:spPr>
        <p:txBody>
          <a:bodyPr>
            <a:noAutofit/>
          </a:bodyPr>
          <a:lstStyle/>
          <a:p>
            <a:pPr algn="ctr"/>
            <a:r>
              <a:rPr lang="tr-TR" sz="4000" b="1" dirty="0" smtClean="0">
                <a:solidFill>
                  <a:schemeClr val="tx1"/>
                </a:solidFill>
                <a:latin typeface="Times New Roman" panose="02020603050405020304" pitchFamily="18" charset="0"/>
                <a:cs typeface="Times New Roman" panose="02020603050405020304" pitchFamily="18" charset="0"/>
              </a:rPr>
              <a:t>DOĞRUDAN TEMİN KAYIT FORMU</a:t>
            </a:r>
            <a:r>
              <a:rPr lang="tr-TR" sz="4000" b="1" dirty="0"/>
              <a:t/>
            </a:r>
            <a:br>
              <a:rPr lang="tr-TR" sz="4000" b="1" dirty="0"/>
            </a:br>
            <a:endParaRPr lang="tr-TR" sz="4000" dirty="0"/>
          </a:p>
        </p:txBody>
      </p:sp>
      <p:sp>
        <p:nvSpPr>
          <p:cNvPr id="3" name="İçerik Yer Tutucusu 2"/>
          <p:cNvSpPr>
            <a:spLocks noGrp="1"/>
          </p:cNvSpPr>
          <p:nvPr>
            <p:ph sz="quarter" idx="1"/>
          </p:nvPr>
        </p:nvSpPr>
        <p:spPr>
          <a:xfrm>
            <a:off x="545432" y="1600200"/>
            <a:ext cx="10555705" cy="4873752"/>
          </a:xfrm>
        </p:spPr>
        <p:txBody>
          <a:bodyPr/>
          <a:lstStyle/>
          <a:p>
            <a:pPr marL="0" indent="0">
              <a:buNone/>
            </a:pPr>
            <a:r>
              <a:rPr lang="tr-TR" b="1" u="sng" dirty="0" smtClean="0"/>
              <a:t>Tebliğ </a:t>
            </a:r>
            <a:r>
              <a:rPr lang="tr-TR" b="1" u="sng" dirty="0"/>
              <a:t>30.9.2</a:t>
            </a:r>
          </a:p>
          <a:p>
            <a:pPr algn="just"/>
            <a:r>
              <a:rPr lang="tr-TR" dirty="0"/>
              <a:t>Doğrudan temin yoluyla yapılan alımlar, </a:t>
            </a:r>
            <a:r>
              <a:rPr lang="tr-TR" b="1" dirty="0"/>
              <a:t>takip eden ayın onuncu gününe kadar</a:t>
            </a:r>
            <a:r>
              <a:rPr lang="tr-TR" dirty="0"/>
              <a:t> “Doğrudan Temin Kayıt Formu” doldurularak </a:t>
            </a:r>
            <a:r>
              <a:rPr lang="tr-TR" b="1" dirty="0"/>
              <a:t>EKAP</a:t>
            </a:r>
            <a:r>
              <a:rPr lang="tr-TR" dirty="0"/>
              <a:t> üzerinde kayıt altına alınır. Bilgilerini tam ve düzenli olarak göndermeyen idarelerin 4734 sayılı Kanunun 62 </a:t>
            </a:r>
            <a:r>
              <a:rPr lang="tr-TR" dirty="0" err="1"/>
              <a:t>nci</a:t>
            </a:r>
            <a:r>
              <a:rPr lang="tr-TR" dirty="0"/>
              <a:t> maddesinin birinci fıkrasının (ı) bendi çerçevesinde yapacakları başvuruların değerlendirilmesi sırasında bu husus dikkate alınacaktır.</a:t>
            </a:r>
          </a:p>
          <a:p>
            <a:pPr marL="0" indent="0">
              <a:buNone/>
            </a:pPr>
            <a:endParaRPr lang="tr-TR" dirty="0"/>
          </a:p>
        </p:txBody>
      </p:sp>
    </p:spTree>
    <p:extLst>
      <p:ext uri="{BB962C8B-B14F-4D97-AF65-F5344CB8AC3E}">
        <p14:creationId xmlns:p14="http://schemas.microsoft.com/office/powerpoint/2010/main" val="19394477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4000" dirty="0" smtClean="0">
                <a:ln>
                  <a:solidFill>
                    <a:schemeClr val="tx1">
                      <a:lumMod val="95000"/>
                      <a:lumOff val="5000"/>
                    </a:schemeClr>
                  </a:solidFill>
                </a:ln>
                <a:solidFill>
                  <a:schemeClr val="tx1">
                    <a:lumMod val="95000"/>
                    <a:lumOff val="5000"/>
                  </a:schemeClr>
                </a:solidFill>
                <a:latin typeface="Times New Roman" panose="02020603050405020304" pitchFamily="18" charset="0"/>
                <a:cs typeface="Times New Roman" panose="02020603050405020304" pitchFamily="18" charset="0"/>
              </a:rPr>
              <a:t>DOĞRUDAN TEMİN YASAKLAMA</a:t>
            </a:r>
            <a:endParaRPr lang="tr-TR" sz="4000" dirty="0">
              <a:ln>
                <a:solidFill>
                  <a:schemeClr val="tx1">
                    <a:lumMod val="95000"/>
                    <a:lumOff val="5000"/>
                  </a:schemeClr>
                </a:solidFill>
              </a:ln>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sz="quarter" idx="1"/>
          </p:nvPr>
        </p:nvSpPr>
        <p:spPr>
          <a:xfrm>
            <a:off x="609599" y="1600200"/>
            <a:ext cx="10138611" cy="4873752"/>
          </a:xfrm>
        </p:spPr>
        <p:txBody>
          <a:bodyPr>
            <a:normAutofit/>
          </a:bodyPr>
          <a:lstStyle/>
          <a:p>
            <a:pPr marL="0" indent="0">
              <a:buNone/>
            </a:pPr>
            <a:r>
              <a:rPr lang="tr-TR" b="1" u="sng" dirty="0" smtClean="0"/>
              <a:t>Tebliğ</a:t>
            </a:r>
          </a:p>
          <a:p>
            <a:pPr algn="just"/>
            <a:r>
              <a:rPr lang="tr-TR" b="1" dirty="0" smtClean="0">
                <a:latin typeface="Times New Roman" panose="02020603050405020304" pitchFamily="18" charset="0"/>
                <a:cs typeface="Times New Roman" panose="02020603050405020304" pitchFamily="18" charset="0"/>
              </a:rPr>
              <a:t>28.1.10</a:t>
            </a:r>
            <a:r>
              <a:rPr lang="tr-TR" b="1" dirty="0">
                <a:latin typeface="Times New Roman" panose="02020603050405020304" pitchFamily="18" charset="0"/>
                <a:cs typeface="Times New Roman" panose="02020603050405020304" pitchFamily="18" charset="0"/>
              </a:rPr>
              <a:t>. Doğrudan temin usulünde yasaklama kararı</a:t>
            </a:r>
            <a:endParaRPr lang="tr-TR" dirty="0">
              <a:latin typeface="Times New Roman" panose="02020603050405020304" pitchFamily="18" charset="0"/>
              <a:cs typeface="Times New Roman" panose="02020603050405020304" pitchFamily="18" charset="0"/>
            </a:endParaRPr>
          </a:p>
          <a:p>
            <a:pPr algn="just"/>
            <a:r>
              <a:rPr lang="tr-TR" b="1" dirty="0">
                <a:latin typeface="Times New Roman" panose="02020603050405020304" pitchFamily="18" charset="0"/>
                <a:cs typeface="Times New Roman" panose="02020603050405020304" pitchFamily="18" charset="0"/>
              </a:rPr>
              <a:t>28.1.10.1. </a:t>
            </a:r>
            <a:r>
              <a:rPr lang="tr-TR" dirty="0">
                <a:latin typeface="Times New Roman" panose="02020603050405020304" pitchFamily="18" charset="0"/>
                <a:cs typeface="Times New Roman" panose="02020603050405020304" pitchFamily="18" charset="0"/>
              </a:rPr>
              <a:t>Doğrudan temin yoluyla yapılan alımlarda, Kanunun 58 inci maddesine göre ihalelere katılmaktan </a:t>
            </a:r>
            <a:r>
              <a:rPr lang="tr-TR" b="1" dirty="0">
                <a:latin typeface="Times New Roman" panose="02020603050405020304" pitchFamily="18" charset="0"/>
                <a:cs typeface="Times New Roman" panose="02020603050405020304" pitchFamily="18" charset="0"/>
              </a:rPr>
              <a:t>yasaklama kararı verilebilmesi mümkün değildir</a:t>
            </a:r>
            <a:r>
              <a:rPr lang="tr-TR" dirty="0">
                <a:latin typeface="Times New Roman" panose="02020603050405020304" pitchFamily="18" charset="0"/>
                <a:cs typeface="Times New Roman" panose="02020603050405020304" pitchFamily="18" charset="0"/>
              </a:rPr>
              <a:t>.</a:t>
            </a:r>
          </a:p>
          <a:p>
            <a:pPr algn="just"/>
            <a:r>
              <a:rPr lang="tr-TR" b="1" dirty="0" smtClean="0">
                <a:latin typeface="Times New Roman" panose="02020603050405020304" pitchFamily="18" charset="0"/>
                <a:cs typeface="Times New Roman" panose="02020603050405020304" pitchFamily="18" charset="0"/>
              </a:rPr>
              <a:t>28.1.10.3</a:t>
            </a:r>
            <a:r>
              <a:rPr lang="tr-TR" b="1" dirty="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Bununla birlikte; doğrudan temin usulüyle yapılan alımlarda ortaya çıkan 4734 sayılı Kanunun 17 inci ve 4735 sayılı Kanunun 25 inci maddesinde belirtilen yasak fiil veya davranışların Türk Ceza Kanununa göre suç teşkil etmesi; bu fiil veya davranışlar için </a:t>
            </a:r>
            <a:r>
              <a:rPr lang="tr-TR" b="1" dirty="0">
                <a:latin typeface="Times New Roman" panose="02020603050405020304" pitchFamily="18" charset="0"/>
                <a:cs typeface="Times New Roman" panose="02020603050405020304" pitchFamily="18" charset="0"/>
              </a:rPr>
              <a:t>ceza sorumluluğuna ilişkin hükümlerin uygulanmasına</a:t>
            </a:r>
            <a:r>
              <a:rPr lang="tr-TR" dirty="0">
                <a:latin typeface="Times New Roman" panose="02020603050405020304" pitchFamily="18" charset="0"/>
                <a:cs typeface="Times New Roman" panose="02020603050405020304" pitchFamily="18" charset="0"/>
              </a:rPr>
              <a:t> engel teşkil etmez.</a:t>
            </a:r>
          </a:p>
          <a:p>
            <a:endParaRPr lang="tr-TR" dirty="0"/>
          </a:p>
        </p:txBody>
      </p:sp>
    </p:spTree>
    <p:extLst>
      <p:ext uri="{BB962C8B-B14F-4D97-AF65-F5344CB8AC3E}">
        <p14:creationId xmlns:p14="http://schemas.microsoft.com/office/powerpoint/2010/main" val="11661986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ln>
                  <a:solidFill>
                    <a:schemeClr val="tx1">
                      <a:lumMod val="95000"/>
                      <a:lumOff val="5000"/>
                    </a:schemeClr>
                  </a:solidFill>
                </a:ln>
                <a:solidFill>
                  <a:schemeClr val="tx1">
                    <a:lumMod val="95000"/>
                    <a:lumOff val="5000"/>
                  </a:schemeClr>
                </a:solidFill>
              </a:rPr>
              <a:t>DOĞRUDAN TEMİN YASAKLI SORGULAMA</a:t>
            </a:r>
            <a:endParaRPr lang="tr-TR" dirty="0">
              <a:ln>
                <a:solidFill>
                  <a:schemeClr val="tx1">
                    <a:lumMod val="95000"/>
                    <a:lumOff val="5000"/>
                  </a:schemeClr>
                </a:solidFill>
              </a:ln>
              <a:solidFill>
                <a:schemeClr val="tx1">
                  <a:lumMod val="95000"/>
                  <a:lumOff val="5000"/>
                </a:schemeClr>
              </a:solidFill>
            </a:endParaRPr>
          </a:p>
        </p:txBody>
      </p:sp>
      <p:sp>
        <p:nvSpPr>
          <p:cNvPr id="3" name="İçerik Yer Tutucusu 2"/>
          <p:cNvSpPr>
            <a:spLocks noGrp="1"/>
          </p:cNvSpPr>
          <p:nvPr>
            <p:ph sz="quarter" idx="1"/>
          </p:nvPr>
        </p:nvSpPr>
        <p:spPr/>
        <p:txBody>
          <a:bodyPr/>
          <a:lstStyle/>
          <a:p>
            <a:pPr marL="0" indent="0">
              <a:buNone/>
            </a:pPr>
            <a:r>
              <a:rPr lang="tr-TR" b="1" u="sng" dirty="0" smtClean="0"/>
              <a:t>TEBLİĞ</a:t>
            </a:r>
          </a:p>
          <a:p>
            <a:pPr algn="just"/>
            <a:r>
              <a:rPr lang="tr-TR" b="1" dirty="0" smtClean="0"/>
              <a:t>30.5.4</a:t>
            </a:r>
            <a:r>
              <a:rPr lang="tr-TR" dirty="0"/>
              <a:t> 4734 sayılı Kanunun 22 </a:t>
            </a:r>
            <a:r>
              <a:rPr lang="tr-TR" dirty="0" err="1"/>
              <a:t>nci</a:t>
            </a:r>
            <a:r>
              <a:rPr lang="tr-TR" dirty="0"/>
              <a:t> maddesi uyarınca </a:t>
            </a:r>
            <a:r>
              <a:rPr lang="tr-TR" b="1" dirty="0"/>
              <a:t>doğrudan temin yoluyla</a:t>
            </a:r>
            <a:r>
              <a:rPr lang="tr-TR" dirty="0"/>
              <a:t> alım yapılması halinde alım yapılacak kişi ya da firmanın ihalelere katılmaktan yasaklı olup olmadığı </a:t>
            </a:r>
            <a:r>
              <a:rPr lang="tr-TR" b="1" dirty="0"/>
              <a:t>teyit ettirilmeyecektir</a:t>
            </a:r>
            <a:r>
              <a:rPr lang="tr-TR" dirty="0"/>
              <a:t>. Ancak, anılan Kanunun 22 </a:t>
            </a:r>
            <a:r>
              <a:rPr lang="tr-TR" dirty="0" err="1"/>
              <a:t>nci</a:t>
            </a:r>
            <a:r>
              <a:rPr lang="tr-TR" dirty="0"/>
              <a:t> maddesinin birinci fıkrasının </a:t>
            </a:r>
            <a:r>
              <a:rPr lang="tr-TR" b="1" dirty="0"/>
              <a:t>(d) bendinde </a:t>
            </a:r>
            <a:r>
              <a:rPr lang="tr-TR" dirty="0"/>
              <a:t>belirtilen parasal limit dahilinde yapılan alımlarda, alım yapılacak gerçek veya tüzel kişinin Kurumun internet sayfasındaki </a:t>
            </a:r>
            <a:r>
              <a:rPr lang="tr-TR" b="1" dirty="0"/>
              <a:t>yasaklılar listesinde </a:t>
            </a:r>
            <a:r>
              <a:rPr lang="tr-TR" dirty="0"/>
              <a:t>bulunup bulunmadığının kontrol edilmesi ve yasaklı olduğunun belirlenmesi durumunda, söz konusu kişiden </a:t>
            </a:r>
            <a:r>
              <a:rPr lang="tr-TR" b="1" dirty="0"/>
              <a:t>alım yapılmaması</a:t>
            </a:r>
            <a:r>
              <a:rPr lang="tr-TR" dirty="0"/>
              <a:t> gerekmektedir.</a:t>
            </a:r>
          </a:p>
        </p:txBody>
      </p:sp>
    </p:spTree>
    <p:extLst>
      <p:ext uri="{BB962C8B-B14F-4D97-AF65-F5344CB8AC3E}">
        <p14:creationId xmlns:p14="http://schemas.microsoft.com/office/powerpoint/2010/main" val="32264347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625642" y="385011"/>
            <a:ext cx="10619874" cy="6088941"/>
          </a:xfrm>
        </p:spPr>
        <p:txBody>
          <a:bodyPr>
            <a:normAutofit fontScale="70000" lnSpcReduction="20000"/>
          </a:bodyPr>
          <a:lstStyle/>
          <a:p>
            <a:endParaRPr lang="tr-TR" dirty="0" smtClean="0"/>
          </a:p>
          <a:p>
            <a:pPr marL="0" indent="0" algn="ctr">
              <a:buNone/>
            </a:pPr>
            <a:r>
              <a:rPr lang="tr-TR" dirty="0" smtClean="0">
                <a:latin typeface="Times New Roman" panose="02020603050405020304" pitchFamily="18" charset="0"/>
                <a:cs typeface="Times New Roman" panose="02020603050405020304" pitchFamily="18" charset="0"/>
              </a:rPr>
              <a:t>Yanlış Bilinenler</a:t>
            </a:r>
          </a:p>
          <a:p>
            <a:pPr marL="0" indent="0" algn="just">
              <a:buNone/>
            </a:pPr>
            <a:endParaRPr lang="tr-TR" dirty="0" smtClean="0">
              <a:latin typeface="Times New Roman" panose="02020603050405020304" pitchFamily="18" charset="0"/>
              <a:cs typeface="Times New Roman" panose="02020603050405020304" pitchFamily="18" charset="0"/>
            </a:endParaRPr>
          </a:p>
          <a:p>
            <a:pPr algn="just"/>
            <a:r>
              <a:rPr lang="tr-TR" dirty="0" smtClean="0">
                <a:latin typeface="Times New Roman" panose="02020603050405020304" pitchFamily="18" charset="0"/>
                <a:cs typeface="Times New Roman" panose="02020603050405020304" pitchFamily="18" charset="0"/>
              </a:rPr>
              <a:t>Piyasa fiyat araştırma tutanağını en az 3 kişi imzalamalıdır.</a:t>
            </a:r>
          </a:p>
          <a:p>
            <a:pPr algn="just">
              <a:buFont typeface="Wingdings" panose="05000000000000000000" pitchFamily="2" charset="2"/>
              <a:buChar char="Ø"/>
            </a:pPr>
            <a:r>
              <a:rPr lang="tr-TR" dirty="0" smtClean="0">
                <a:latin typeface="Times New Roman" panose="02020603050405020304" pitchFamily="18" charset="0"/>
                <a:cs typeface="Times New Roman" panose="02020603050405020304" pitchFamily="18" charset="0"/>
              </a:rPr>
              <a:t>Piyasa fiyat araştırma tutanağı, harcama yetkilisi (ihale yetkilisi)’</a:t>
            </a:r>
            <a:r>
              <a:rPr lang="tr-TR" dirty="0" err="1" smtClean="0">
                <a:latin typeface="Times New Roman" panose="02020603050405020304" pitchFamily="18" charset="0"/>
                <a:cs typeface="Times New Roman" panose="02020603050405020304" pitchFamily="18" charset="0"/>
              </a:rPr>
              <a:t>nin</a:t>
            </a:r>
            <a:r>
              <a:rPr lang="tr-TR" dirty="0" smtClean="0">
                <a:latin typeface="Times New Roman" panose="02020603050405020304" pitchFamily="18" charset="0"/>
                <a:cs typeface="Times New Roman" panose="02020603050405020304" pitchFamily="18" charset="0"/>
              </a:rPr>
              <a:t> görevlendirdiği </a:t>
            </a:r>
            <a:r>
              <a:rPr lang="tr-TR" u="sng" dirty="0" smtClean="0">
                <a:latin typeface="Times New Roman" panose="02020603050405020304" pitchFamily="18" charset="0"/>
                <a:cs typeface="Times New Roman" panose="02020603050405020304" pitchFamily="18" charset="0"/>
              </a:rPr>
              <a:t>kişi</a:t>
            </a:r>
            <a:r>
              <a:rPr lang="tr-TR" dirty="0" smtClean="0">
                <a:latin typeface="Times New Roman" panose="02020603050405020304" pitchFamily="18" charset="0"/>
                <a:cs typeface="Times New Roman" panose="02020603050405020304" pitchFamily="18" charset="0"/>
              </a:rPr>
              <a:t> veya kişilerce imza altına alınır. 3 kişi olma zorunluluğu yoktur.</a:t>
            </a:r>
          </a:p>
          <a:p>
            <a:pPr algn="just"/>
            <a:endParaRPr lang="tr-TR" dirty="0" smtClean="0">
              <a:latin typeface="Times New Roman" panose="02020603050405020304" pitchFamily="18" charset="0"/>
              <a:cs typeface="Times New Roman" panose="02020603050405020304" pitchFamily="18" charset="0"/>
            </a:endParaRPr>
          </a:p>
          <a:p>
            <a:pPr algn="just"/>
            <a:r>
              <a:rPr lang="tr-TR" dirty="0" smtClean="0">
                <a:latin typeface="Times New Roman" panose="02020603050405020304" pitchFamily="18" charset="0"/>
                <a:cs typeface="Times New Roman" panose="02020603050405020304" pitchFamily="18" charset="0"/>
              </a:rPr>
              <a:t>Teklif mektubu gönderilecek istekli sayısı azami  3’tür.</a:t>
            </a:r>
          </a:p>
          <a:p>
            <a:pPr algn="just">
              <a:buFont typeface="Wingdings" panose="05000000000000000000" pitchFamily="2" charset="2"/>
              <a:buChar char="Ø"/>
            </a:pPr>
            <a:r>
              <a:rPr lang="tr-TR" dirty="0" smtClean="0">
                <a:latin typeface="Times New Roman" panose="02020603050405020304" pitchFamily="18" charset="0"/>
                <a:cs typeface="Times New Roman" panose="02020603050405020304" pitchFamily="18" charset="0"/>
              </a:rPr>
              <a:t>Rekabetin sağlanabilmesi, satın almanın açık ve şeffaf bir şekilde gerçekleştirilmesi için piyasa araştırmasının sağlıklı yapılması gerekmektedir. Alımın selameti açısından ne kadar fazla istekliye ulaşılabilirse rekabet de o kadar artar. Ancak teklif mektubu için 3 istekliye teklif gönderme şartı yoktur.</a:t>
            </a:r>
          </a:p>
          <a:p>
            <a:pPr algn="just"/>
            <a:endParaRPr lang="tr-TR" dirty="0" smtClean="0">
              <a:latin typeface="Times New Roman" panose="02020603050405020304" pitchFamily="18" charset="0"/>
              <a:cs typeface="Times New Roman" panose="02020603050405020304" pitchFamily="18" charset="0"/>
            </a:endParaRPr>
          </a:p>
          <a:p>
            <a:pPr algn="just"/>
            <a:r>
              <a:rPr lang="tr-TR" dirty="0" smtClean="0">
                <a:latin typeface="Times New Roman" panose="02020603050405020304" pitchFamily="18" charset="0"/>
                <a:cs typeface="Times New Roman" panose="02020603050405020304" pitchFamily="18" charset="0"/>
              </a:rPr>
              <a:t>Teknik şartname değerlendirmesi en az 5 kişilik bir ekip tarafından yapılmalıdır. </a:t>
            </a:r>
            <a:endParaRPr lang="tr-TR"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tr-TR" dirty="0" smtClean="0">
                <a:latin typeface="Times New Roman" panose="02020603050405020304" pitchFamily="18" charset="0"/>
                <a:cs typeface="Times New Roman" panose="02020603050405020304" pitchFamily="18" charset="0"/>
              </a:rPr>
              <a:t>Teknik şartnamenin değerlendirilmesi gereken alımlarda, şartnamenin işin uzmanları tarafından değerlendirilmesi gerekmektedir. İhale sürecinde bu görevi ihale komisyonu yüklenirken (ihale komisyonu dışında hiçbir ad adı altında komisyon oluşturulmamalıdır.) komisyon kurulmadan yürütülen doğrudan temin alımlarında piyasa fiyat araştırması yapan personel işin uzmanı ise onlar (teknik personel) değilse birim içindeki işin uzmanları değerlendirmeyi yapmalıdır. Ancak bununla ilgili kişi sayısı sınırlandırması bulunmamaktadır.</a:t>
            </a:r>
          </a:p>
          <a:p>
            <a:pPr algn="just"/>
            <a:endParaRPr lang="tr-TR" dirty="0" smtClean="0">
              <a:latin typeface="Times New Roman" panose="02020603050405020304" pitchFamily="18" charset="0"/>
              <a:cs typeface="Times New Roman" panose="02020603050405020304" pitchFamily="18" charset="0"/>
            </a:endParaRPr>
          </a:p>
          <a:p>
            <a:pPr algn="just"/>
            <a:r>
              <a:rPr lang="tr-TR" dirty="0" smtClean="0">
                <a:latin typeface="Times New Roman" panose="02020603050405020304" pitchFamily="18" charset="0"/>
                <a:cs typeface="Times New Roman" panose="02020603050405020304" pitchFamily="18" charset="0"/>
              </a:rPr>
              <a:t>Doğrudan temin alımlarında sözleşme yapılmaz </a:t>
            </a:r>
            <a:r>
              <a:rPr lang="tr-TR" dirty="0" err="1" smtClean="0">
                <a:latin typeface="Times New Roman" panose="02020603050405020304" pitchFamily="18" charset="0"/>
                <a:cs typeface="Times New Roman" panose="02020603050405020304" pitchFamily="18" charset="0"/>
              </a:rPr>
              <a:t>vs</a:t>
            </a:r>
            <a:r>
              <a:rPr lang="tr-TR" dirty="0" smtClean="0">
                <a:latin typeface="Times New Roman" panose="02020603050405020304" pitchFamily="18" charset="0"/>
                <a:cs typeface="Times New Roman" panose="02020603050405020304" pitchFamily="18" charset="0"/>
              </a:rPr>
              <a:t> sözleşme yapılmak zorundadır. </a:t>
            </a:r>
          </a:p>
          <a:p>
            <a:pPr algn="just">
              <a:buFont typeface="Wingdings" panose="05000000000000000000" pitchFamily="2" charset="2"/>
              <a:buChar char="Ø"/>
            </a:pPr>
            <a:r>
              <a:rPr lang="tr-TR" dirty="0" smtClean="0">
                <a:latin typeface="Times New Roman" panose="02020603050405020304" pitchFamily="18" charset="0"/>
                <a:cs typeface="Times New Roman" panose="02020603050405020304" pitchFamily="18" charset="0"/>
              </a:rPr>
              <a:t>Doğrudan temin alımlarında sözleşme imzalamak idarenin takdirinde olmakla beraber 22-c alımlarında veya yıllara sair doğrudan temin alımlarında veya işin belli bir süreç içinde tamamlanması öngörülen süreçler gibi istisnai durumlarda sözleşme imzalanması zaruridir.</a:t>
            </a:r>
          </a:p>
          <a:p>
            <a:endParaRPr lang="tr-TR" dirty="0"/>
          </a:p>
        </p:txBody>
      </p:sp>
    </p:spTree>
    <p:extLst>
      <p:ext uri="{BB962C8B-B14F-4D97-AF65-F5344CB8AC3E}">
        <p14:creationId xmlns:p14="http://schemas.microsoft.com/office/powerpoint/2010/main" val="36702021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9600" y="515270"/>
            <a:ext cx="9956800" cy="1143000"/>
          </a:xfrm>
        </p:spPr>
        <p:txBody>
          <a:bodyPr>
            <a:normAutofit/>
          </a:bodyPr>
          <a:lstStyle/>
          <a:p>
            <a:pPr algn="ctr"/>
            <a:r>
              <a:rPr lang="tr-TR" sz="4000" b="1" dirty="0" smtClean="0">
                <a:solidFill>
                  <a:schemeClr val="tx1"/>
                </a:solidFill>
                <a:latin typeface="Albertus Extra Bold" panose="020E0802040304020204" pitchFamily="34" charset="0"/>
              </a:rPr>
              <a:t>TEMEL İLKELER </a:t>
            </a:r>
            <a:endParaRPr lang="tr-TR" sz="4000" b="1" dirty="0">
              <a:solidFill>
                <a:schemeClr val="tx1"/>
              </a:solidFill>
              <a:latin typeface="Albertus Extra Bold" panose="020E0802040304020204" pitchFamily="34" charset="0"/>
            </a:endParaRPr>
          </a:p>
        </p:txBody>
      </p:sp>
      <p:sp>
        <p:nvSpPr>
          <p:cNvPr id="3" name="İçerik Yer Tutucusu 2"/>
          <p:cNvSpPr>
            <a:spLocks noGrp="1"/>
          </p:cNvSpPr>
          <p:nvPr>
            <p:ph sz="quarter" idx="1"/>
          </p:nvPr>
        </p:nvSpPr>
        <p:spPr/>
        <p:txBody>
          <a:bodyPr/>
          <a:lstStyle/>
          <a:p>
            <a:pPr marL="0" indent="0">
              <a:buNone/>
            </a:pPr>
            <a:endParaRPr lang="tr-TR" dirty="0" smtClean="0"/>
          </a:p>
          <a:p>
            <a:pPr algn="just"/>
            <a:endParaRPr lang="tr-TR" sz="2800" dirty="0" smtClean="0">
              <a:latin typeface="Times New Roman" panose="02020603050405020304" pitchFamily="18" charset="0"/>
              <a:cs typeface="Times New Roman" panose="02020603050405020304" pitchFamily="18" charset="0"/>
            </a:endParaRPr>
          </a:p>
          <a:p>
            <a:pPr algn="just"/>
            <a:r>
              <a:rPr lang="tr-TR" sz="2800" dirty="0" smtClean="0">
                <a:latin typeface="Times New Roman" panose="02020603050405020304" pitchFamily="18" charset="0"/>
                <a:cs typeface="Times New Roman" panose="02020603050405020304" pitchFamily="18" charset="0"/>
              </a:rPr>
              <a:t>Madde </a:t>
            </a:r>
            <a:r>
              <a:rPr lang="tr-TR" sz="2800" dirty="0">
                <a:latin typeface="Times New Roman" panose="02020603050405020304" pitchFamily="18" charset="0"/>
                <a:cs typeface="Times New Roman" panose="02020603050405020304" pitchFamily="18" charset="0"/>
              </a:rPr>
              <a:t>5- İdareler, bu Kanuna göre yapılacak ihalelerde; </a:t>
            </a:r>
            <a:r>
              <a:rPr lang="tr-TR" sz="2800" b="1" dirty="0" smtClean="0">
                <a:solidFill>
                  <a:srgbClr val="FF0000"/>
                </a:solidFill>
                <a:latin typeface="Times New Roman" panose="02020603050405020304" pitchFamily="18" charset="0"/>
                <a:cs typeface="Times New Roman" panose="02020603050405020304" pitchFamily="18" charset="0"/>
              </a:rPr>
              <a:t>saydamlığı</a:t>
            </a:r>
            <a:r>
              <a:rPr lang="tr-TR" sz="2800" dirty="0">
                <a:latin typeface="Times New Roman" panose="02020603050405020304" pitchFamily="18" charset="0"/>
                <a:cs typeface="Times New Roman" panose="02020603050405020304" pitchFamily="18" charset="0"/>
              </a:rPr>
              <a:t>, </a:t>
            </a:r>
            <a:r>
              <a:rPr lang="tr-TR" sz="2800" b="1" dirty="0">
                <a:solidFill>
                  <a:srgbClr val="FF0000"/>
                </a:solidFill>
                <a:latin typeface="Times New Roman" panose="02020603050405020304" pitchFamily="18" charset="0"/>
                <a:cs typeface="Times New Roman" panose="02020603050405020304" pitchFamily="18" charset="0"/>
              </a:rPr>
              <a:t>rekabeti</a:t>
            </a:r>
            <a:r>
              <a:rPr lang="tr-TR" sz="2800" dirty="0">
                <a:latin typeface="Times New Roman" panose="02020603050405020304" pitchFamily="18" charset="0"/>
                <a:cs typeface="Times New Roman" panose="02020603050405020304" pitchFamily="18" charset="0"/>
              </a:rPr>
              <a:t>, </a:t>
            </a:r>
            <a:r>
              <a:rPr lang="tr-TR" sz="2800" b="1" dirty="0">
                <a:solidFill>
                  <a:srgbClr val="FF0000"/>
                </a:solidFill>
                <a:latin typeface="Times New Roman" panose="02020603050405020304" pitchFamily="18" charset="0"/>
                <a:cs typeface="Times New Roman" panose="02020603050405020304" pitchFamily="18" charset="0"/>
              </a:rPr>
              <a:t>eşit muameleyi</a:t>
            </a:r>
            <a:r>
              <a:rPr lang="tr-TR" sz="2800" dirty="0">
                <a:latin typeface="Times New Roman" panose="02020603050405020304" pitchFamily="18" charset="0"/>
                <a:cs typeface="Times New Roman" panose="02020603050405020304" pitchFamily="18" charset="0"/>
              </a:rPr>
              <a:t>, </a:t>
            </a:r>
            <a:r>
              <a:rPr lang="tr-TR" sz="2800" b="1" dirty="0">
                <a:solidFill>
                  <a:srgbClr val="FF0000"/>
                </a:solidFill>
                <a:latin typeface="Times New Roman" panose="02020603050405020304" pitchFamily="18" charset="0"/>
                <a:cs typeface="Times New Roman" panose="02020603050405020304" pitchFamily="18" charset="0"/>
              </a:rPr>
              <a:t>güvenirliği</a:t>
            </a:r>
            <a:r>
              <a:rPr lang="tr-TR" sz="2800" dirty="0">
                <a:latin typeface="Times New Roman" panose="02020603050405020304" pitchFamily="18" charset="0"/>
                <a:cs typeface="Times New Roman" panose="02020603050405020304" pitchFamily="18" charset="0"/>
              </a:rPr>
              <a:t>, </a:t>
            </a:r>
            <a:r>
              <a:rPr lang="tr-TR" sz="2800" b="1" dirty="0">
                <a:solidFill>
                  <a:srgbClr val="FF0000"/>
                </a:solidFill>
                <a:latin typeface="Times New Roman" panose="02020603050405020304" pitchFamily="18" charset="0"/>
                <a:cs typeface="Times New Roman" panose="02020603050405020304" pitchFamily="18" charset="0"/>
              </a:rPr>
              <a:t>gizliliği</a:t>
            </a:r>
            <a:r>
              <a:rPr lang="tr-TR" sz="2800" dirty="0">
                <a:latin typeface="Times New Roman" panose="02020603050405020304" pitchFamily="18" charset="0"/>
                <a:cs typeface="Times New Roman" panose="02020603050405020304" pitchFamily="18" charset="0"/>
              </a:rPr>
              <a:t>, </a:t>
            </a:r>
            <a:r>
              <a:rPr lang="tr-TR" sz="2800" b="1" dirty="0">
                <a:solidFill>
                  <a:srgbClr val="FF0000"/>
                </a:solidFill>
                <a:latin typeface="Times New Roman" panose="02020603050405020304" pitchFamily="18" charset="0"/>
                <a:cs typeface="Times New Roman" panose="02020603050405020304" pitchFamily="18" charset="0"/>
              </a:rPr>
              <a:t>kamuoyu denetimini</a:t>
            </a:r>
            <a:r>
              <a:rPr lang="tr-TR" sz="2800" dirty="0">
                <a:latin typeface="Times New Roman" panose="02020603050405020304" pitchFamily="18" charset="0"/>
                <a:cs typeface="Times New Roman" panose="02020603050405020304" pitchFamily="18" charset="0"/>
              </a:rPr>
              <a:t>, ihtiyaçların uygun </a:t>
            </a:r>
            <a:r>
              <a:rPr lang="tr-TR" sz="2800" b="1" dirty="0">
                <a:solidFill>
                  <a:srgbClr val="FF0000"/>
                </a:solidFill>
                <a:latin typeface="Times New Roman" panose="02020603050405020304" pitchFamily="18" charset="0"/>
                <a:cs typeface="Times New Roman" panose="02020603050405020304" pitchFamily="18" charset="0"/>
              </a:rPr>
              <a:t>şartlarla ve zamanında </a:t>
            </a:r>
            <a:r>
              <a:rPr lang="tr-TR" sz="2800" dirty="0">
                <a:latin typeface="Times New Roman" panose="02020603050405020304" pitchFamily="18" charset="0"/>
                <a:cs typeface="Times New Roman" panose="02020603050405020304" pitchFamily="18" charset="0"/>
              </a:rPr>
              <a:t>karşılanmasını ve </a:t>
            </a:r>
            <a:r>
              <a:rPr lang="tr-TR" sz="2800" b="1" dirty="0">
                <a:solidFill>
                  <a:srgbClr val="FF0000"/>
                </a:solidFill>
                <a:latin typeface="Times New Roman" panose="02020603050405020304" pitchFamily="18" charset="0"/>
                <a:cs typeface="Times New Roman" panose="02020603050405020304" pitchFamily="18" charset="0"/>
              </a:rPr>
              <a:t>kaynakların verimli </a:t>
            </a:r>
            <a:r>
              <a:rPr lang="tr-TR" sz="2800" dirty="0">
                <a:latin typeface="Times New Roman" panose="02020603050405020304" pitchFamily="18" charset="0"/>
                <a:cs typeface="Times New Roman" panose="02020603050405020304" pitchFamily="18" charset="0"/>
              </a:rPr>
              <a:t>kullanılmasını sağlamakla sorumludur.</a:t>
            </a:r>
          </a:p>
        </p:txBody>
      </p:sp>
    </p:spTree>
    <p:extLst>
      <p:ext uri="{BB962C8B-B14F-4D97-AF65-F5344CB8AC3E}">
        <p14:creationId xmlns:p14="http://schemas.microsoft.com/office/powerpoint/2010/main" val="4051609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sz="quarter" idx="1"/>
            <p:extLst>
              <p:ext uri="{D42A27DB-BD31-4B8C-83A1-F6EECF244321}">
                <p14:modId xmlns:p14="http://schemas.microsoft.com/office/powerpoint/2010/main" val="1316942194"/>
              </p:ext>
            </p:extLst>
          </p:nvPr>
        </p:nvGraphicFramePr>
        <p:xfrm>
          <a:off x="128337" y="128338"/>
          <a:ext cx="12063663" cy="6673515"/>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3745983">
                  <a:extLst>
                    <a:ext uri="{9D8B030D-6E8A-4147-A177-3AD203B41FA5}">
                      <a16:colId xmlns="" xmlns:a16="http://schemas.microsoft.com/office/drawing/2014/main" val="20000"/>
                    </a:ext>
                  </a:extLst>
                </a:gridCol>
                <a:gridCol w="2364020">
                  <a:extLst>
                    <a:ext uri="{9D8B030D-6E8A-4147-A177-3AD203B41FA5}">
                      <a16:colId xmlns="" xmlns:a16="http://schemas.microsoft.com/office/drawing/2014/main" val="20001"/>
                    </a:ext>
                  </a:extLst>
                </a:gridCol>
                <a:gridCol w="3563536">
                  <a:extLst>
                    <a:ext uri="{9D8B030D-6E8A-4147-A177-3AD203B41FA5}">
                      <a16:colId xmlns="" xmlns:a16="http://schemas.microsoft.com/office/drawing/2014/main" val="20002"/>
                    </a:ext>
                  </a:extLst>
                </a:gridCol>
                <a:gridCol w="2390124">
                  <a:extLst>
                    <a:ext uri="{9D8B030D-6E8A-4147-A177-3AD203B41FA5}">
                      <a16:colId xmlns="" xmlns:a16="http://schemas.microsoft.com/office/drawing/2014/main" val="20003"/>
                    </a:ext>
                  </a:extLst>
                </a:gridCol>
              </a:tblGrid>
              <a:tr h="950911">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1" i="0" u="none" strike="noStrike" kern="1200" cap="none" spc="0" normalizeH="0" baseline="0" noProof="0" dirty="0" smtClean="0">
                          <a:ln>
                            <a:solidFill>
                              <a:schemeClr val="tx1">
                                <a:lumMod val="95000"/>
                                <a:lumOff val="5000"/>
                              </a:schemeClr>
                            </a:solidFill>
                          </a:ln>
                          <a:solidFill>
                            <a:schemeClr val="tx1">
                              <a:lumMod val="95000"/>
                              <a:lumOff val="5000"/>
                            </a:schemeClr>
                          </a:solidFill>
                          <a:effectLst/>
                          <a:uLnTx/>
                          <a:uFillTx/>
                          <a:latin typeface="Tahoma" panose="020B0604030504040204" pitchFamily="34" charset="0"/>
                          <a:ea typeface="Tahoma" panose="020B0604030504040204" pitchFamily="34" charset="0"/>
                          <a:cs typeface="Tahoma" panose="020B0604030504040204" pitchFamily="34" charset="0"/>
                        </a:rPr>
                        <a:t>SATIN ALMA YÖNTEMLERİ</a:t>
                      </a:r>
                      <a:endParaRPr kumimoji="0" lang="tr-TR" sz="2400" b="1" i="0" u="none" strike="noStrike" kern="1200" cap="none" spc="0" normalizeH="0" baseline="0" noProof="0" dirty="0" smtClean="0">
                        <a:ln>
                          <a:solidFill>
                            <a:schemeClr val="tx1">
                              <a:lumMod val="95000"/>
                              <a:lumOff val="5000"/>
                            </a:schemeClr>
                          </a:solid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endParaRPr>
                    </a:p>
                  </a:txBody>
                  <a:tcPr marL="90000" marT="144000">
                    <a:cell3D prstMaterial="dkEdge">
                      <a:bevel/>
                      <a:lightRig rig="flood" dir="t"/>
                    </a:cell3D>
                    <a:solidFill>
                      <a:srgbClr val="FFC000"/>
                    </a:solidFill>
                  </a:tcPr>
                </a:tc>
                <a:tc hMerge="1">
                  <a:txBody>
                    <a:bodyPr/>
                    <a:lstStyle/>
                    <a:p>
                      <a:pPr algn="ctr"/>
                      <a:endParaRPr lang="tr-TR" sz="2400" dirty="0">
                        <a:solidFill>
                          <a:schemeClr val="bg1"/>
                        </a:solidFill>
                        <a:latin typeface="Times New Roman" panose="02020603050405020304" pitchFamily="18" charset="0"/>
                        <a:cs typeface="Times New Roman" panose="02020603050405020304" pitchFamily="18" charset="0"/>
                      </a:endParaRPr>
                    </a:p>
                  </a:txBody>
                  <a:tcPr>
                    <a:cell3D prstMaterial="dkEdge">
                      <a:bevel/>
                      <a:lightRig rig="flood" dir="t"/>
                    </a:cell3D>
                    <a:solidFill>
                      <a:srgbClr val="002060"/>
                    </a:solidFill>
                  </a:tcPr>
                </a:tc>
                <a:tc hMerge="1">
                  <a:txBody>
                    <a:bodyPr/>
                    <a:lstStyle/>
                    <a:p>
                      <a:pPr algn="ctr"/>
                      <a:endParaRPr lang="tr-TR" sz="2400" dirty="0">
                        <a:solidFill>
                          <a:schemeClr val="bg1"/>
                        </a:solidFill>
                        <a:latin typeface="Times New Roman" panose="02020603050405020304" pitchFamily="18" charset="0"/>
                        <a:cs typeface="Times New Roman" panose="02020603050405020304" pitchFamily="18" charset="0"/>
                      </a:endParaRPr>
                    </a:p>
                  </a:txBody>
                  <a:tcPr>
                    <a:cell3D prstMaterial="dkEdge">
                      <a:bevel/>
                      <a:lightRig rig="flood" dir="t"/>
                    </a:cell3D>
                    <a:solidFill>
                      <a:srgbClr val="002060"/>
                    </a:solidFill>
                  </a:tcPr>
                </a:tc>
                <a:tc hMerge="1">
                  <a:txBody>
                    <a:bodyPr/>
                    <a:lstStyle/>
                    <a:p>
                      <a:endParaRPr lang="tr-TR" sz="2400" dirty="0">
                        <a:latin typeface="Times New Roman" panose="02020603050405020304" pitchFamily="18" charset="0"/>
                        <a:cs typeface="Times New Roman" panose="02020603050405020304" pitchFamily="18" charset="0"/>
                      </a:endParaRPr>
                    </a:p>
                  </a:txBody>
                  <a:tcPr>
                    <a:cell3D prstMaterial="dkEdge">
                      <a:bevel/>
                      <a:lightRig rig="flood" dir="t"/>
                    </a:cell3D>
                    <a:solidFill>
                      <a:srgbClr val="002060"/>
                    </a:solidFill>
                  </a:tcPr>
                </a:tc>
                <a:extLst>
                  <a:ext uri="{0D108BD9-81ED-4DB2-BD59-A6C34878D82A}">
                    <a16:rowId xmlns="" xmlns:a16="http://schemas.microsoft.com/office/drawing/2014/main" val="10000"/>
                  </a:ext>
                </a:extLst>
              </a:tr>
              <a:tr h="131953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400" b="1" dirty="0" smtClean="0">
                          <a:solidFill>
                            <a:schemeClr val="bg1"/>
                          </a:solidFill>
                          <a:latin typeface="Times New Roman" panose="02020603050405020304" pitchFamily="18" charset="0"/>
                          <a:cs typeface="Times New Roman" panose="02020603050405020304" pitchFamily="18" charset="0"/>
                        </a:rPr>
                        <a:t>4734 KAPSAMINDAKİ</a:t>
                      </a:r>
                      <a:r>
                        <a:rPr lang="tr-TR" sz="2400" b="1" baseline="0" dirty="0" smtClean="0">
                          <a:solidFill>
                            <a:schemeClr val="bg1"/>
                          </a:solidFill>
                          <a:latin typeface="Times New Roman" panose="02020603050405020304" pitchFamily="18" charset="0"/>
                          <a:cs typeface="Times New Roman" panose="02020603050405020304" pitchFamily="18" charset="0"/>
                        </a:rPr>
                        <a:t> İHALE USULLERİ</a:t>
                      </a:r>
                      <a:endParaRPr lang="tr-TR" sz="2400" b="1" dirty="0" smtClean="0">
                        <a:solidFill>
                          <a:schemeClr val="bg1"/>
                        </a:solidFill>
                        <a:latin typeface="Times New Roman" panose="02020603050405020304" pitchFamily="18" charset="0"/>
                        <a:cs typeface="Times New Roman" panose="02020603050405020304" pitchFamily="18" charset="0"/>
                      </a:endParaRPr>
                    </a:p>
                    <a:p>
                      <a:endParaRPr lang="tr-TR" sz="2400" b="1" dirty="0">
                        <a:solidFill>
                          <a:schemeClr val="bg1"/>
                        </a:solidFill>
                        <a:latin typeface="Times New Roman" panose="02020603050405020304" pitchFamily="18" charset="0"/>
                        <a:cs typeface="Times New Roman" panose="02020603050405020304" pitchFamily="18" charset="0"/>
                      </a:endParaRPr>
                    </a:p>
                  </a:txBody>
                  <a:tcPr>
                    <a:cell3D prstMaterial="dkEdge">
                      <a:bevel/>
                      <a:lightRig rig="flood" dir="t"/>
                    </a:cell3D>
                    <a:solidFill>
                      <a:srgbClr val="002060"/>
                    </a:solidFill>
                  </a:tcPr>
                </a:tc>
                <a:tc>
                  <a:txBody>
                    <a:bodyPr/>
                    <a:lstStyle/>
                    <a:p>
                      <a:pPr algn="ctr"/>
                      <a:r>
                        <a:rPr lang="tr-TR" sz="2400" b="1" dirty="0" smtClean="0">
                          <a:solidFill>
                            <a:schemeClr val="bg1"/>
                          </a:solidFill>
                          <a:latin typeface="Times New Roman" panose="02020603050405020304" pitchFamily="18" charset="0"/>
                          <a:cs typeface="Times New Roman" panose="02020603050405020304" pitchFamily="18" charset="0"/>
                        </a:rPr>
                        <a:t>İSTİSNALAR</a:t>
                      </a:r>
                      <a:endParaRPr lang="tr-TR" sz="2400" b="1" dirty="0">
                        <a:solidFill>
                          <a:schemeClr val="bg1"/>
                        </a:solidFill>
                        <a:latin typeface="Times New Roman" panose="02020603050405020304" pitchFamily="18" charset="0"/>
                        <a:cs typeface="Times New Roman" panose="02020603050405020304" pitchFamily="18" charset="0"/>
                      </a:endParaRPr>
                    </a:p>
                  </a:txBody>
                  <a:tcPr>
                    <a:cell3D prstMaterial="dkEdge">
                      <a:bevel/>
                      <a:lightRig rig="flood" dir="t"/>
                    </a:cell3D>
                    <a:solidFill>
                      <a:srgbClr val="002060"/>
                    </a:solidFill>
                  </a:tcPr>
                </a:tc>
                <a:tc>
                  <a:txBody>
                    <a:bodyPr/>
                    <a:lstStyle/>
                    <a:p>
                      <a:pPr algn="ctr"/>
                      <a:r>
                        <a:rPr lang="tr-TR" sz="2400" b="1" dirty="0" smtClean="0">
                          <a:solidFill>
                            <a:schemeClr val="bg1"/>
                          </a:solidFill>
                          <a:latin typeface="Times New Roman" panose="02020603050405020304" pitchFamily="18" charset="0"/>
                          <a:cs typeface="Times New Roman" panose="02020603050405020304" pitchFamily="18" charset="0"/>
                        </a:rPr>
                        <a:t>2886 KAPSAMINDAKİ İHALELER</a:t>
                      </a:r>
                      <a:endParaRPr lang="tr-TR" sz="2400" b="1" dirty="0">
                        <a:solidFill>
                          <a:schemeClr val="bg1"/>
                        </a:solidFill>
                        <a:latin typeface="Times New Roman" panose="02020603050405020304" pitchFamily="18" charset="0"/>
                        <a:cs typeface="Times New Roman" panose="02020603050405020304" pitchFamily="18" charset="0"/>
                      </a:endParaRPr>
                    </a:p>
                  </a:txBody>
                  <a:tcPr>
                    <a:cell3D prstMaterial="dkEdge">
                      <a:bevel/>
                      <a:lightRig rig="flood" dir="t"/>
                    </a:cell3D>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400" b="1" dirty="0" smtClean="0">
                          <a:solidFill>
                            <a:schemeClr val="bg1"/>
                          </a:solidFill>
                          <a:latin typeface="Times New Roman" panose="02020603050405020304" pitchFamily="18" charset="0"/>
                          <a:cs typeface="Times New Roman" panose="02020603050405020304" pitchFamily="18" charset="0"/>
                        </a:rPr>
                        <a:t>DOĞRUDAN TEMİN</a:t>
                      </a:r>
                    </a:p>
                    <a:p>
                      <a:endParaRPr lang="tr-TR" sz="2400" b="1" dirty="0">
                        <a:solidFill>
                          <a:schemeClr val="bg1"/>
                        </a:solidFill>
                        <a:latin typeface="Times New Roman" panose="02020603050405020304" pitchFamily="18" charset="0"/>
                        <a:cs typeface="Times New Roman" panose="02020603050405020304" pitchFamily="18" charset="0"/>
                      </a:endParaRPr>
                    </a:p>
                  </a:txBody>
                  <a:tcPr>
                    <a:cell3D prstMaterial="dkEdge">
                      <a:bevel/>
                      <a:lightRig rig="flood" dir="t"/>
                    </a:cell3D>
                    <a:solidFill>
                      <a:srgbClr val="002060"/>
                    </a:solidFill>
                  </a:tcPr>
                </a:tc>
                <a:extLst>
                  <a:ext uri="{0D108BD9-81ED-4DB2-BD59-A6C34878D82A}">
                    <a16:rowId xmlns="" xmlns:a16="http://schemas.microsoft.com/office/drawing/2014/main" val="10001"/>
                  </a:ext>
                </a:extLst>
              </a:tr>
              <a:tr h="1300907">
                <a:tc>
                  <a:txBody>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tr-TR" sz="2400" b="0" dirty="0" smtClean="0">
                          <a:latin typeface="Times New Roman" panose="02020603050405020304" pitchFamily="18" charset="0"/>
                          <a:cs typeface="Times New Roman" panose="02020603050405020304" pitchFamily="18" charset="0"/>
                        </a:rPr>
                        <a:t>Açık İhale</a:t>
                      </a:r>
                    </a:p>
                    <a:p>
                      <a:pPr lvl="0" algn="l"/>
                      <a:endParaRPr lang="tr-TR" sz="2400" b="0" dirty="0">
                        <a:latin typeface="Times New Roman" panose="02020603050405020304" pitchFamily="18" charset="0"/>
                        <a:cs typeface="Times New Roman" panose="02020603050405020304" pitchFamily="18" charset="0"/>
                      </a:endParaRPr>
                    </a:p>
                  </a:txBody>
                  <a:tcPr>
                    <a:cell3D prstMaterial="dkEdge">
                      <a:bevel/>
                      <a:lightRig rig="flood" dir="t"/>
                    </a:cell3D>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400" b="0" dirty="0" err="1" smtClean="0">
                          <a:latin typeface="Times New Roman" panose="02020603050405020304" pitchFamily="18" charset="0"/>
                          <a:cs typeface="Times New Roman" panose="02020603050405020304" pitchFamily="18" charset="0"/>
                        </a:rPr>
                        <a:t>Meb</a:t>
                      </a:r>
                      <a:r>
                        <a:rPr lang="tr-TR" sz="2400" b="0" dirty="0" smtClean="0">
                          <a:latin typeface="Times New Roman" panose="02020603050405020304" pitchFamily="18" charset="0"/>
                          <a:cs typeface="Times New Roman" panose="02020603050405020304" pitchFamily="18" charset="0"/>
                        </a:rPr>
                        <a:t>,</a:t>
                      </a:r>
                      <a:r>
                        <a:rPr lang="tr-TR" sz="2400" b="0" baseline="0" dirty="0" smtClean="0">
                          <a:latin typeface="Times New Roman" panose="02020603050405020304" pitchFamily="18" charset="0"/>
                          <a:cs typeface="Times New Roman" panose="02020603050405020304" pitchFamily="18" charset="0"/>
                        </a:rPr>
                        <a:t> </a:t>
                      </a:r>
                      <a:r>
                        <a:rPr lang="tr-TR" sz="2400" b="0" baseline="0" dirty="0" err="1" smtClean="0">
                          <a:latin typeface="Times New Roman" panose="02020603050405020304" pitchFamily="18" charset="0"/>
                          <a:cs typeface="Times New Roman" panose="02020603050405020304" pitchFamily="18" charset="0"/>
                        </a:rPr>
                        <a:t>Dmo</a:t>
                      </a:r>
                      <a:r>
                        <a:rPr lang="tr-TR" sz="2400" b="0" baseline="0" dirty="0" smtClean="0">
                          <a:latin typeface="Times New Roman" panose="02020603050405020304" pitchFamily="18" charset="0"/>
                          <a:cs typeface="Times New Roman" panose="02020603050405020304" pitchFamily="18" charset="0"/>
                        </a:rPr>
                        <a:t>, </a:t>
                      </a:r>
                      <a:r>
                        <a:rPr lang="tr-TR" sz="2400" b="0" baseline="0" dirty="0" err="1" smtClean="0">
                          <a:latin typeface="Times New Roman" panose="02020603050405020304" pitchFamily="18" charset="0"/>
                          <a:cs typeface="Times New Roman" panose="02020603050405020304" pitchFamily="18" charset="0"/>
                        </a:rPr>
                        <a:t>Tkb</a:t>
                      </a:r>
                      <a:r>
                        <a:rPr lang="tr-TR" sz="2400" b="0" baseline="0" dirty="0" smtClean="0">
                          <a:latin typeface="Times New Roman" panose="02020603050405020304" pitchFamily="18" charset="0"/>
                          <a:cs typeface="Times New Roman" panose="02020603050405020304" pitchFamily="18" charset="0"/>
                        </a:rPr>
                        <a:t>, T.C.D.D  </a:t>
                      </a:r>
                      <a:r>
                        <a:rPr lang="tr-TR" sz="2400" b="0" baseline="0" dirty="0" err="1" smtClean="0">
                          <a:latin typeface="Times New Roman" panose="02020603050405020304" pitchFamily="18" charset="0"/>
                          <a:cs typeface="Times New Roman" panose="02020603050405020304" pitchFamily="18" charset="0"/>
                        </a:rPr>
                        <a:t>v.b</a:t>
                      </a:r>
                      <a:r>
                        <a:rPr lang="tr-TR" sz="2400" b="0" baseline="0" dirty="0" smtClean="0">
                          <a:latin typeface="Times New Roman" panose="02020603050405020304" pitchFamily="18" charset="0"/>
                          <a:cs typeface="Times New Roman" panose="02020603050405020304" pitchFamily="18" charset="0"/>
                        </a:rPr>
                        <a:t>…</a:t>
                      </a:r>
                      <a:endParaRPr lang="tr-TR" sz="2400" b="0" dirty="0" smtClean="0">
                        <a:latin typeface="Times New Roman" panose="02020603050405020304" pitchFamily="18" charset="0"/>
                        <a:cs typeface="Times New Roman" panose="02020603050405020304" pitchFamily="18" charset="0"/>
                      </a:endParaRPr>
                    </a:p>
                  </a:txBody>
                  <a:tcPr>
                    <a:cell3D prstMaterial="dkEdge">
                      <a:bevel/>
                      <a:lightRig rig="flood" dir="t"/>
                    </a:cell3D>
                    <a:solidFill>
                      <a:schemeClr val="bg1">
                        <a:lumMod val="95000"/>
                      </a:schemeClr>
                    </a:solidFill>
                  </a:tcPr>
                </a:tc>
                <a:tc>
                  <a:txBody>
                    <a:bodyPr/>
                    <a:lstStyle/>
                    <a:p>
                      <a:pPr lvl="0" algn="l"/>
                      <a:r>
                        <a:rPr lang="tr-TR" sz="2400" b="0" dirty="0" smtClean="0">
                          <a:latin typeface="Times New Roman" panose="02020603050405020304" pitchFamily="18" charset="0"/>
                          <a:cs typeface="Times New Roman" panose="02020603050405020304" pitchFamily="18" charset="0"/>
                        </a:rPr>
                        <a:t>Alım, Yapım, Hizmet, Kiralama, Trampa</a:t>
                      </a:r>
                      <a:endParaRPr lang="tr-TR" sz="2400" b="0" dirty="0">
                        <a:latin typeface="Times New Roman" panose="02020603050405020304" pitchFamily="18" charset="0"/>
                        <a:cs typeface="Times New Roman" panose="02020603050405020304" pitchFamily="18" charset="0"/>
                      </a:endParaRPr>
                    </a:p>
                  </a:txBody>
                  <a:tcPr>
                    <a:cell3D prstMaterial="dkEdge">
                      <a:bevel/>
                      <a:lightRig rig="flood" dir="t"/>
                    </a:cell3D>
                    <a:solidFill>
                      <a:schemeClr val="bg1">
                        <a:lumMod val="95000"/>
                      </a:schemeClr>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tr-TR" sz="2400" b="0" dirty="0" smtClean="0">
                          <a:latin typeface="Times New Roman" panose="02020603050405020304" pitchFamily="18" charset="0"/>
                          <a:cs typeface="Times New Roman" panose="02020603050405020304" pitchFamily="18" charset="0"/>
                        </a:rPr>
                        <a:t>22/A</a:t>
                      </a:r>
                    </a:p>
                    <a:p>
                      <a:pPr lvl="0" algn="l"/>
                      <a:endParaRPr lang="tr-TR" sz="2400" b="0" dirty="0">
                        <a:latin typeface="Times New Roman" panose="02020603050405020304" pitchFamily="18" charset="0"/>
                        <a:cs typeface="Times New Roman" panose="02020603050405020304" pitchFamily="18" charset="0"/>
                      </a:endParaRPr>
                    </a:p>
                  </a:txBody>
                  <a:tcPr>
                    <a:cell3D prstMaterial="dkEdge">
                      <a:bevel/>
                      <a:lightRig rig="flood" dir="t"/>
                    </a:cell3D>
                    <a:solidFill>
                      <a:schemeClr val="bg1">
                        <a:lumMod val="95000"/>
                      </a:schemeClr>
                    </a:solidFill>
                  </a:tcPr>
                </a:tc>
                <a:extLst>
                  <a:ext uri="{0D108BD9-81ED-4DB2-BD59-A6C34878D82A}">
                    <a16:rowId xmlns="" xmlns:a16="http://schemas.microsoft.com/office/drawing/2014/main" val="10002"/>
                  </a:ext>
                </a:extLst>
              </a:tr>
              <a:tr h="1300907">
                <a:tc>
                  <a:txBody>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tr-TR" sz="2400" b="0" dirty="0" smtClean="0">
                          <a:latin typeface="Times New Roman" panose="02020603050405020304" pitchFamily="18" charset="0"/>
                          <a:cs typeface="Times New Roman" panose="02020603050405020304" pitchFamily="18" charset="0"/>
                        </a:rPr>
                        <a:t>Belli İstekliler Arasında</a:t>
                      </a:r>
                    </a:p>
                    <a:p>
                      <a:pPr lvl="0" algn="l"/>
                      <a:endParaRPr lang="tr-TR" sz="2400" b="0" dirty="0">
                        <a:latin typeface="Times New Roman" panose="02020603050405020304" pitchFamily="18" charset="0"/>
                        <a:cs typeface="Times New Roman" panose="02020603050405020304" pitchFamily="18" charset="0"/>
                      </a:endParaRPr>
                    </a:p>
                  </a:txBody>
                  <a:tcPr>
                    <a:cell3D prstMaterial="dkEdge">
                      <a:bevel/>
                      <a:lightRig rig="flood" dir="t"/>
                    </a:cell3D>
                    <a:solidFill>
                      <a:schemeClr val="bg1">
                        <a:lumMod val="75000"/>
                      </a:schemeClr>
                    </a:solidFill>
                  </a:tcPr>
                </a:tc>
                <a:tc>
                  <a:txBody>
                    <a:bodyPr/>
                    <a:lstStyle/>
                    <a:p>
                      <a:pPr lvl="0" algn="l"/>
                      <a:endParaRPr lang="tr-TR" sz="2400" b="0" dirty="0">
                        <a:latin typeface="Times New Roman" panose="02020603050405020304" pitchFamily="18" charset="0"/>
                        <a:cs typeface="Times New Roman" panose="02020603050405020304" pitchFamily="18" charset="0"/>
                      </a:endParaRPr>
                    </a:p>
                  </a:txBody>
                  <a:tcPr>
                    <a:cell3D prstMaterial="dkEdge">
                      <a:bevel/>
                      <a:lightRig rig="flood" dir="t"/>
                    </a:cell3D>
                    <a:solidFill>
                      <a:schemeClr val="bg1">
                        <a:lumMod val="75000"/>
                      </a:schemeClr>
                    </a:solidFill>
                  </a:tcPr>
                </a:tc>
                <a:tc>
                  <a:txBody>
                    <a:bodyPr/>
                    <a:lstStyle/>
                    <a:p>
                      <a:pPr lvl="0" algn="l"/>
                      <a:r>
                        <a:rPr lang="tr-TR" sz="2400" b="0" dirty="0" smtClean="0">
                          <a:latin typeface="Times New Roman" panose="02020603050405020304" pitchFamily="18" charset="0"/>
                          <a:cs typeface="Times New Roman" panose="02020603050405020304" pitchFamily="18" charset="0"/>
                        </a:rPr>
                        <a:t>Kantin</a:t>
                      </a:r>
                      <a:r>
                        <a:rPr lang="tr-TR" sz="2400" b="0" baseline="0" dirty="0" smtClean="0">
                          <a:latin typeface="Times New Roman" panose="02020603050405020304" pitchFamily="18" charset="0"/>
                          <a:cs typeface="Times New Roman" panose="02020603050405020304" pitchFamily="18" charset="0"/>
                        </a:rPr>
                        <a:t> İhalesi, Bankamatik Yeri Kiralama, Derslik…</a:t>
                      </a:r>
                      <a:endParaRPr lang="tr-TR" sz="2400" b="0" dirty="0">
                        <a:latin typeface="Times New Roman" panose="02020603050405020304" pitchFamily="18" charset="0"/>
                        <a:cs typeface="Times New Roman" panose="02020603050405020304" pitchFamily="18" charset="0"/>
                      </a:endParaRPr>
                    </a:p>
                  </a:txBody>
                  <a:tcPr>
                    <a:cell3D prstMaterial="dkEdge">
                      <a:bevel/>
                      <a:lightRig rig="flood" dir="t"/>
                    </a:cell3D>
                    <a:solidFill>
                      <a:schemeClr val="bg1">
                        <a:lumMod val="75000"/>
                      </a:schemeClr>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tr-TR" sz="2400" b="0" dirty="0" smtClean="0">
                          <a:latin typeface="Times New Roman" panose="02020603050405020304" pitchFamily="18" charset="0"/>
                          <a:cs typeface="Times New Roman" panose="02020603050405020304" pitchFamily="18" charset="0"/>
                        </a:rPr>
                        <a:t>22/B</a:t>
                      </a:r>
                    </a:p>
                  </a:txBody>
                  <a:tcPr>
                    <a:cell3D prstMaterial="dkEdge">
                      <a:bevel/>
                      <a:lightRig rig="flood" dir="t"/>
                    </a:cell3D>
                    <a:solidFill>
                      <a:schemeClr val="bg1">
                        <a:lumMod val="75000"/>
                      </a:schemeClr>
                    </a:solidFill>
                  </a:tcPr>
                </a:tc>
                <a:extLst>
                  <a:ext uri="{0D108BD9-81ED-4DB2-BD59-A6C34878D82A}">
                    <a16:rowId xmlns="" xmlns:a16="http://schemas.microsoft.com/office/drawing/2014/main" val="10003"/>
                  </a:ext>
                </a:extLst>
              </a:tr>
              <a:tr h="900627">
                <a:tc>
                  <a:txBody>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tr-TR" sz="2400" b="0" dirty="0" smtClean="0">
                          <a:latin typeface="Times New Roman" panose="02020603050405020304" pitchFamily="18" charset="0"/>
                          <a:cs typeface="Times New Roman" panose="02020603050405020304" pitchFamily="18" charset="0"/>
                        </a:rPr>
                        <a:t>Pazarlık Usulü</a:t>
                      </a:r>
                    </a:p>
                    <a:p>
                      <a:pPr lvl="0" algn="l"/>
                      <a:endParaRPr lang="tr-TR" sz="2400" b="0" dirty="0">
                        <a:latin typeface="Times New Roman" panose="02020603050405020304" pitchFamily="18" charset="0"/>
                        <a:cs typeface="Times New Roman" panose="02020603050405020304" pitchFamily="18" charset="0"/>
                      </a:endParaRPr>
                    </a:p>
                  </a:txBody>
                  <a:tcPr>
                    <a:cell3D prstMaterial="dkEdge">
                      <a:bevel/>
                      <a:lightRig rig="flood" dir="t"/>
                    </a:cell3D>
                    <a:solidFill>
                      <a:schemeClr val="bg1">
                        <a:lumMod val="95000"/>
                      </a:schemeClr>
                    </a:solidFill>
                  </a:tcPr>
                </a:tc>
                <a:tc>
                  <a:txBody>
                    <a:bodyPr/>
                    <a:lstStyle/>
                    <a:p>
                      <a:pPr lvl="0" algn="l"/>
                      <a:endParaRPr lang="tr-TR" sz="2400" b="0">
                        <a:latin typeface="Times New Roman" panose="02020603050405020304" pitchFamily="18" charset="0"/>
                        <a:cs typeface="Times New Roman" panose="02020603050405020304" pitchFamily="18" charset="0"/>
                      </a:endParaRPr>
                    </a:p>
                  </a:txBody>
                  <a:tcPr>
                    <a:cell3D prstMaterial="dkEdge">
                      <a:bevel/>
                      <a:lightRig rig="flood" dir="t"/>
                    </a:cell3D>
                    <a:solidFill>
                      <a:schemeClr val="bg1">
                        <a:lumMod val="95000"/>
                      </a:schemeClr>
                    </a:solidFill>
                  </a:tcPr>
                </a:tc>
                <a:tc>
                  <a:txBody>
                    <a:bodyPr/>
                    <a:lstStyle/>
                    <a:p>
                      <a:pPr lvl="0" algn="l"/>
                      <a:endParaRPr lang="tr-TR" sz="2400" b="0" dirty="0">
                        <a:latin typeface="Times New Roman" panose="02020603050405020304" pitchFamily="18" charset="0"/>
                        <a:cs typeface="Times New Roman" panose="02020603050405020304" pitchFamily="18" charset="0"/>
                      </a:endParaRPr>
                    </a:p>
                  </a:txBody>
                  <a:tcPr>
                    <a:cell3D prstMaterial="dkEdge">
                      <a:bevel/>
                      <a:lightRig rig="flood" dir="t"/>
                    </a:cell3D>
                    <a:solidFill>
                      <a:schemeClr val="bg1">
                        <a:lumMod val="95000"/>
                      </a:schemeClr>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tr-TR" sz="2400" b="0" dirty="0" smtClean="0">
                          <a:latin typeface="Times New Roman" panose="02020603050405020304" pitchFamily="18" charset="0"/>
                          <a:cs typeface="Times New Roman" panose="02020603050405020304" pitchFamily="18" charset="0"/>
                        </a:rPr>
                        <a:t>22/C</a:t>
                      </a:r>
                    </a:p>
                    <a:p>
                      <a:pPr lvl="0" algn="l"/>
                      <a:endParaRPr lang="tr-TR" sz="2400" b="0" dirty="0">
                        <a:latin typeface="Times New Roman" panose="02020603050405020304" pitchFamily="18" charset="0"/>
                        <a:cs typeface="Times New Roman" panose="02020603050405020304" pitchFamily="18" charset="0"/>
                      </a:endParaRPr>
                    </a:p>
                  </a:txBody>
                  <a:tcPr>
                    <a:cell3D prstMaterial="dkEdge">
                      <a:bevel/>
                      <a:lightRig rig="flood" dir="t"/>
                    </a:cell3D>
                    <a:solidFill>
                      <a:schemeClr val="bg1">
                        <a:lumMod val="95000"/>
                      </a:schemeClr>
                    </a:solidFill>
                  </a:tcPr>
                </a:tc>
                <a:extLst>
                  <a:ext uri="{0D108BD9-81ED-4DB2-BD59-A6C34878D82A}">
                    <a16:rowId xmlns="" xmlns:a16="http://schemas.microsoft.com/office/drawing/2014/main" val="10004"/>
                  </a:ext>
                </a:extLst>
              </a:tr>
              <a:tr h="900627">
                <a:tc gridSpan="3">
                  <a:txBody>
                    <a:bodyPr/>
                    <a:lstStyle/>
                    <a:p>
                      <a:pPr lvl="0" algn="l"/>
                      <a:endParaRPr lang="tr-TR" sz="2400" b="0" dirty="0">
                        <a:latin typeface="Times New Roman" panose="02020603050405020304" pitchFamily="18" charset="0"/>
                        <a:cs typeface="Times New Roman" panose="02020603050405020304" pitchFamily="18" charset="0"/>
                      </a:endParaRPr>
                    </a:p>
                  </a:txBody>
                  <a:tcPr>
                    <a:cell3D prstMaterial="dkEdge">
                      <a:bevel/>
                      <a:lightRig rig="flood" dir="t"/>
                    </a:cell3D>
                    <a:solidFill>
                      <a:schemeClr val="bg1">
                        <a:lumMod val="75000"/>
                      </a:schemeClr>
                    </a:solidFill>
                  </a:tcPr>
                </a:tc>
                <a:tc hMerge="1">
                  <a:txBody>
                    <a:bodyPr/>
                    <a:lstStyle/>
                    <a:p>
                      <a:endParaRPr lang="tr-TR"/>
                    </a:p>
                  </a:txBody>
                  <a:tcPr/>
                </a:tc>
                <a:tc hMerge="1">
                  <a:txBody>
                    <a:bodyPr/>
                    <a:lstStyle/>
                    <a:p>
                      <a:endParaRPr lang="tr-TR" dirty="0"/>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tr-TR" sz="2400" b="0" dirty="0" smtClean="0">
                          <a:latin typeface="Times New Roman" panose="02020603050405020304" pitchFamily="18" charset="0"/>
                          <a:cs typeface="Times New Roman" panose="02020603050405020304" pitchFamily="18" charset="0"/>
                        </a:rPr>
                        <a:t>22/D  …..</a:t>
                      </a:r>
                    </a:p>
                    <a:p>
                      <a:pPr lvl="0" algn="l"/>
                      <a:endParaRPr lang="tr-TR" sz="2400" b="0" dirty="0">
                        <a:latin typeface="Times New Roman" panose="02020603050405020304" pitchFamily="18" charset="0"/>
                        <a:cs typeface="Times New Roman" panose="02020603050405020304" pitchFamily="18" charset="0"/>
                      </a:endParaRPr>
                    </a:p>
                  </a:txBody>
                  <a:tcPr>
                    <a:cell3D prstMaterial="dkEdge">
                      <a:bevel/>
                      <a:lightRig rig="flood" dir="t"/>
                    </a:cell3D>
                    <a:solidFill>
                      <a:schemeClr val="bg1">
                        <a:lumMod val="75000"/>
                      </a:schemeClr>
                    </a:solidFill>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9147101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sz="quarter" idx="1"/>
          </p:nvPr>
        </p:nvSpPr>
        <p:spPr/>
        <p:txBody>
          <a:bodyPr>
            <a:scene3d>
              <a:camera prst="orthographicFront"/>
              <a:lightRig rig="glow" dir="tl">
                <a:rot lat="0" lon="0" rev="5400000"/>
              </a:lightRig>
            </a:scene3d>
            <a:sp3d extrusionH="57150" contourW="12700">
              <a:bevelT w="25400" h="25400"/>
              <a:contourClr>
                <a:schemeClr val="accent6">
                  <a:shade val="73000"/>
                </a:schemeClr>
              </a:contourClr>
            </a:sp3d>
          </a:bodyPr>
          <a:lstStyle/>
          <a:p>
            <a:pPr marL="0" indent="0" algn="ctr">
              <a:buNone/>
            </a:pPr>
            <a:endParaRPr lang="tr-TR"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marL="0" indent="0" algn="ctr">
              <a:buNone/>
            </a:pPr>
            <a:endParaRPr lang="tr-TR"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marL="0" indent="0" algn="ctr">
              <a:buNone/>
            </a:pPr>
            <a:endParaRPr lang="tr-TR"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marL="0" indent="0" algn="ctr">
              <a:buNone/>
            </a:pPr>
            <a:r>
              <a:rPr lang="tr-TR" sz="5400" b="1" dirty="0" smtClean="0">
                <a:ln w="11430">
                  <a:solidFill>
                    <a:schemeClr val="tx1">
                      <a:lumMod val="95000"/>
                      <a:lumOff val="5000"/>
                    </a:schemeClr>
                  </a:solidFill>
                </a:ln>
                <a:solidFill>
                  <a:schemeClr val="tx1">
                    <a:lumMod val="95000"/>
                    <a:lumOff val="5000"/>
                  </a:schemeClr>
                </a:solidFill>
                <a:effectLst>
                  <a:outerShdw blurRad="50800" dist="38100" dir="8100000" algn="tr" rotWithShape="0">
                    <a:prstClr val="black">
                      <a:alpha val="40000"/>
                    </a:prstClr>
                  </a:outerShdw>
                </a:effectLst>
                <a:latin typeface="Arial Black" panose="020B0A04020102020204" pitchFamily="34" charset="0"/>
                <a:cs typeface="Times New Roman" panose="02020603050405020304" pitchFamily="18" charset="0"/>
              </a:rPr>
              <a:t>DOĞRUDAN</a:t>
            </a:r>
            <a:r>
              <a:rPr lang="tr-TR" sz="5400" b="1" dirty="0" smtClean="0">
                <a:ln w="11430">
                  <a:solidFill>
                    <a:schemeClr val="tx1">
                      <a:lumMod val="95000"/>
                      <a:lumOff val="5000"/>
                    </a:schemeClr>
                  </a:solidFill>
                </a:ln>
                <a:solidFill>
                  <a:schemeClr val="tx1">
                    <a:lumMod val="95000"/>
                    <a:lumOff val="5000"/>
                  </a:schemeClr>
                </a:solidFill>
                <a:effectLst>
                  <a:glow rad="63500">
                    <a:schemeClr val="accent6">
                      <a:satMod val="175000"/>
                      <a:alpha val="40000"/>
                    </a:schemeClr>
                  </a:glow>
                  <a:outerShdw blurRad="80000" dist="40000" dir="5040000" algn="tl">
                    <a:srgbClr val="000000">
                      <a:alpha val="30000"/>
                    </a:srgbClr>
                  </a:outerShdw>
                  <a:reflection blurRad="6350" stA="87000" endPos="22000" dir="5400000" sy="-100000" algn="bl" rotWithShape="0"/>
                </a:effectLst>
                <a:latin typeface="Arial Black" panose="020B0A04020102020204" pitchFamily="34" charset="0"/>
                <a:cs typeface="Times New Roman" panose="02020603050405020304" pitchFamily="18" charset="0"/>
              </a:rPr>
              <a:t> </a:t>
            </a:r>
            <a:r>
              <a:rPr lang="tr-TR" sz="5400" b="1" dirty="0" smtClean="0">
                <a:ln w="11430">
                  <a:solidFill>
                    <a:schemeClr val="tx1">
                      <a:lumMod val="95000"/>
                      <a:lumOff val="5000"/>
                    </a:schemeClr>
                  </a:solidFill>
                </a:ln>
                <a:solidFill>
                  <a:schemeClr val="tx1">
                    <a:lumMod val="95000"/>
                    <a:lumOff val="5000"/>
                  </a:schemeClr>
                </a:solidFill>
                <a:effectLst>
                  <a:outerShdw blurRad="50800" dist="38100" dir="8100000" algn="tr" rotWithShape="0">
                    <a:prstClr val="black">
                      <a:alpha val="40000"/>
                    </a:prstClr>
                  </a:outerShdw>
                </a:effectLst>
                <a:latin typeface="Arial Black" panose="020B0A04020102020204" pitchFamily="34" charset="0"/>
                <a:cs typeface="Times New Roman" panose="02020603050405020304" pitchFamily="18" charset="0"/>
              </a:rPr>
              <a:t>TEMİN</a:t>
            </a:r>
            <a:endParaRPr lang="tr-TR" sz="5400" b="1" dirty="0">
              <a:ln w="11430">
                <a:solidFill>
                  <a:schemeClr val="tx1">
                    <a:lumMod val="95000"/>
                    <a:lumOff val="5000"/>
                  </a:schemeClr>
                </a:solidFill>
              </a:ln>
              <a:solidFill>
                <a:schemeClr val="tx1">
                  <a:lumMod val="95000"/>
                  <a:lumOff val="5000"/>
                </a:schemeClr>
              </a:solidFill>
              <a:effectLst>
                <a:outerShdw blurRad="50800" dist="38100" dir="8100000" algn="tr" rotWithShape="0">
                  <a:prstClr val="black">
                    <a:alpha val="40000"/>
                  </a:prstClr>
                </a:outerShdw>
              </a:effectLst>
              <a:latin typeface="Arial Black" panose="020B0A04020102020204" pitchFamily="34" charset="0"/>
              <a:cs typeface="Times New Roman" panose="02020603050405020304" pitchFamily="18" charset="0"/>
            </a:endParaRPr>
          </a:p>
        </p:txBody>
      </p:sp>
    </p:spTree>
    <p:extLst>
      <p:ext uri="{BB962C8B-B14F-4D97-AF65-F5344CB8AC3E}">
        <p14:creationId xmlns:p14="http://schemas.microsoft.com/office/powerpoint/2010/main" val="15148541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513347" y="0"/>
            <a:ext cx="11229474" cy="6719024"/>
          </a:xfrm>
        </p:spPr>
      </p:pic>
    </p:spTree>
    <p:extLst>
      <p:ext uri="{BB962C8B-B14F-4D97-AF65-F5344CB8AC3E}">
        <p14:creationId xmlns:p14="http://schemas.microsoft.com/office/powerpoint/2010/main" val="41243399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352926" y="137787"/>
            <a:ext cx="11277600" cy="6471560"/>
          </a:xfrm>
        </p:spPr>
        <p:txBody>
          <a:bodyPr>
            <a:normAutofit fontScale="92500" lnSpcReduction="10000"/>
          </a:bodyPr>
          <a:lstStyle/>
          <a:p>
            <a:pPr marL="0" indent="0" algn="just">
              <a:buNone/>
            </a:pPr>
            <a:endParaRPr lang="tr-TR" sz="2600" b="1" dirty="0" smtClean="0"/>
          </a:p>
          <a:p>
            <a:pPr marL="0" indent="0" algn="just">
              <a:buNone/>
            </a:pPr>
            <a:r>
              <a:rPr lang="tr-TR" sz="3000" b="1" dirty="0" smtClean="0">
                <a:latin typeface="Times New Roman" panose="02020603050405020304" pitchFamily="18" charset="0"/>
                <a:cs typeface="Times New Roman" panose="02020603050405020304" pitchFamily="18" charset="0"/>
              </a:rPr>
              <a:t>Gerekçe</a:t>
            </a:r>
            <a:r>
              <a:rPr lang="tr-TR" sz="3000" dirty="0" smtClean="0">
                <a:latin typeface="Times New Roman" panose="02020603050405020304" pitchFamily="18" charset="0"/>
                <a:cs typeface="Times New Roman" panose="02020603050405020304" pitchFamily="18" charset="0"/>
              </a:rPr>
              <a:t>:</a:t>
            </a:r>
            <a:endParaRPr lang="tr-TR" sz="3000" dirty="0">
              <a:latin typeface="Times New Roman" panose="02020603050405020304" pitchFamily="18" charset="0"/>
              <a:cs typeface="Times New Roman" panose="02020603050405020304" pitchFamily="18" charset="0"/>
            </a:endParaRPr>
          </a:p>
          <a:p>
            <a:pPr marL="0" indent="0" algn="just">
              <a:buNone/>
            </a:pPr>
            <a:r>
              <a:rPr lang="tr-TR" sz="2600" dirty="0" smtClean="0">
                <a:latin typeface="Times New Roman" panose="02020603050405020304" pitchFamily="18" charset="0"/>
                <a:cs typeface="Times New Roman" panose="02020603050405020304" pitchFamily="18" charset="0"/>
              </a:rPr>
              <a:t>‘‘</a:t>
            </a:r>
            <a:r>
              <a:rPr lang="tr-TR" sz="2600" b="1" dirty="0">
                <a:solidFill>
                  <a:srgbClr val="FF0000"/>
                </a:solidFill>
                <a:latin typeface="Times New Roman" panose="02020603050405020304" pitchFamily="18" charset="0"/>
                <a:cs typeface="Times New Roman" panose="02020603050405020304" pitchFamily="18" charset="0"/>
              </a:rPr>
              <a:t>Küçük ölçekli günlük ihtiyaçların </a:t>
            </a:r>
            <a:r>
              <a:rPr lang="tr-TR" sz="2600" dirty="0">
                <a:latin typeface="Times New Roman" panose="02020603050405020304" pitchFamily="18" charset="0"/>
                <a:cs typeface="Times New Roman" panose="02020603050405020304" pitchFamily="18" charset="0"/>
              </a:rPr>
              <a:t>karşılanması ile küçük bakım onarım işlerinin yaptırılmasında kolaylık sağlamak üzere, idarenin günlük ihtiyaçları, </a:t>
            </a:r>
            <a:r>
              <a:rPr lang="tr-TR" sz="2600" b="1" dirty="0">
                <a:latin typeface="Times New Roman" panose="02020603050405020304" pitchFamily="18" charset="0"/>
                <a:cs typeface="Times New Roman" panose="02020603050405020304" pitchFamily="18" charset="0"/>
              </a:rPr>
              <a:t>kâğıt, kırtasiye malzemeleri</a:t>
            </a:r>
            <a:r>
              <a:rPr lang="tr-TR" sz="2600" dirty="0">
                <a:latin typeface="Times New Roman" panose="02020603050405020304" pitchFamily="18" charset="0"/>
                <a:cs typeface="Times New Roman" panose="02020603050405020304" pitchFamily="18" charset="0"/>
              </a:rPr>
              <a:t>, akaryakıt, tıbbî malzeme, </a:t>
            </a:r>
            <a:r>
              <a:rPr lang="tr-TR" sz="2600" b="1" dirty="0">
                <a:latin typeface="Times New Roman" panose="02020603050405020304" pitchFamily="18" charset="0"/>
                <a:cs typeface="Times New Roman" panose="02020603050405020304" pitchFamily="18" charset="0"/>
              </a:rPr>
              <a:t>temizlik malzemesi, </a:t>
            </a:r>
            <a:r>
              <a:rPr lang="tr-TR" sz="2600" dirty="0">
                <a:latin typeface="Times New Roman" panose="02020603050405020304" pitchFamily="18" charset="0"/>
                <a:cs typeface="Times New Roman" panose="02020603050405020304" pitchFamily="18" charset="0"/>
              </a:rPr>
              <a:t>taşınır ve taşınmaz malları için gereken küçük onarım hizmetlerinin ihale usullerinin uzun süren aşamalarına göre </a:t>
            </a:r>
            <a:r>
              <a:rPr lang="tr-TR" sz="2600" b="1" dirty="0">
                <a:solidFill>
                  <a:srgbClr val="FF0000"/>
                </a:solidFill>
                <a:latin typeface="Times New Roman" panose="02020603050405020304" pitchFamily="18" charset="0"/>
                <a:cs typeface="Times New Roman" panose="02020603050405020304" pitchFamily="18" charset="0"/>
              </a:rPr>
              <a:t>daha hızlı bir şekilde temin </a:t>
            </a:r>
            <a:r>
              <a:rPr lang="tr-TR" sz="2600" dirty="0">
                <a:latin typeface="Times New Roman" panose="02020603050405020304" pitchFamily="18" charset="0"/>
                <a:cs typeface="Times New Roman" panose="02020603050405020304" pitchFamily="18" charset="0"/>
              </a:rPr>
              <a:t>edilmesi amaçlanmaktadır</a:t>
            </a:r>
            <a:r>
              <a:rPr lang="tr-TR" sz="2600" dirty="0" smtClean="0">
                <a:latin typeface="Times New Roman" panose="02020603050405020304" pitchFamily="18" charset="0"/>
                <a:cs typeface="Times New Roman" panose="02020603050405020304" pitchFamily="18" charset="0"/>
              </a:rPr>
              <a:t>.’’</a:t>
            </a:r>
          </a:p>
          <a:p>
            <a:pPr marL="0" indent="0" algn="just">
              <a:buNone/>
            </a:pPr>
            <a:endParaRPr lang="tr-TR" sz="2600" dirty="0">
              <a:latin typeface="Times New Roman" panose="02020603050405020304" pitchFamily="18" charset="0"/>
              <a:cs typeface="Times New Roman" panose="02020603050405020304" pitchFamily="18" charset="0"/>
            </a:endParaRPr>
          </a:p>
          <a:p>
            <a:pPr marL="0" indent="0" algn="just">
              <a:buNone/>
            </a:pPr>
            <a:r>
              <a:rPr lang="tr-TR" sz="2600" dirty="0" smtClean="0">
                <a:latin typeface="Times New Roman" panose="02020603050405020304" pitchFamily="18" charset="0"/>
                <a:cs typeface="Times New Roman" panose="02020603050405020304" pitchFamily="18" charset="0"/>
              </a:rPr>
              <a:t>‘‘</a:t>
            </a:r>
            <a:r>
              <a:rPr lang="tr-TR" sz="2600" dirty="0">
                <a:latin typeface="Times New Roman" panose="02020603050405020304" pitchFamily="18" charset="0"/>
                <a:cs typeface="Times New Roman" panose="02020603050405020304" pitchFamily="18" charset="0"/>
              </a:rPr>
              <a:t>Kanunun büyük- küçük ayrımı yapmaksızın ihale konusu işlerin hepsi için aynı prosedürlerin izlenmesini zorunlu kılması da uygulanmasını güçleştirmiştir. Örneğin </a:t>
            </a:r>
            <a:r>
              <a:rPr lang="tr-TR" sz="2600" dirty="0" err="1">
                <a:latin typeface="Times New Roman" panose="02020603050405020304" pitchFamily="18" charset="0"/>
                <a:cs typeface="Times New Roman" panose="02020603050405020304" pitchFamily="18" charset="0"/>
              </a:rPr>
              <a:t>ellimilyon</a:t>
            </a:r>
            <a:r>
              <a:rPr lang="tr-TR" sz="2600" dirty="0">
                <a:latin typeface="Times New Roman" panose="02020603050405020304" pitchFamily="18" charset="0"/>
                <a:cs typeface="Times New Roman" panose="02020603050405020304" pitchFamily="18" charset="0"/>
              </a:rPr>
              <a:t> liralık bir akü alımı için bile noterde sözleşme yapılması, geçici ve kesin teminat alınması, </a:t>
            </a:r>
            <a:r>
              <a:rPr lang="tr-TR" sz="2600" b="1" dirty="0" err="1">
                <a:latin typeface="Times New Roman" panose="02020603050405020304" pitchFamily="18" charset="0"/>
                <a:cs typeface="Times New Roman" panose="02020603050405020304" pitchFamily="18" charset="0"/>
              </a:rPr>
              <a:t>onbinde</a:t>
            </a:r>
            <a:r>
              <a:rPr lang="tr-TR" sz="2600" b="1" dirty="0">
                <a:latin typeface="Times New Roman" panose="02020603050405020304" pitchFamily="18" charset="0"/>
                <a:cs typeface="Times New Roman" panose="02020603050405020304" pitchFamily="18" charset="0"/>
              </a:rPr>
              <a:t> beş Kurum payı</a:t>
            </a:r>
            <a:r>
              <a:rPr lang="tr-TR" sz="2600" dirty="0">
                <a:latin typeface="Times New Roman" panose="02020603050405020304" pitchFamily="18" charset="0"/>
                <a:cs typeface="Times New Roman" panose="02020603050405020304" pitchFamily="18" charset="0"/>
              </a:rPr>
              <a:t>, </a:t>
            </a:r>
            <a:r>
              <a:rPr lang="tr-TR" sz="2600" b="1" dirty="0">
                <a:latin typeface="Times New Roman" panose="02020603050405020304" pitchFamily="18" charset="0"/>
                <a:cs typeface="Times New Roman" panose="02020603050405020304" pitchFamily="18" charset="0"/>
              </a:rPr>
              <a:t>damga vergisi, noter ücreti yatırılması </a:t>
            </a:r>
            <a:r>
              <a:rPr lang="tr-TR" sz="2600" dirty="0">
                <a:latin typeface="Times New Roman" panose="02020603050405020304" pitchFamily="18" charset="0"/>
                <a:cs typeface="Times New Roman" panose="02020603050405020304" pitchFamily="18" charset="0"/>
              </a:rPr>
              <a:t>gibi zorunluluklar karşısında, idarelerin cüzi nitelikli ihtiyaçları için bile uzun ihale prosedürlerinin öngörülmüş olmasının uygulamada sıkıntılara yol açtığı gözlenmiştir. Çok küçük işler için bile uzun ilan sürelerinin öngörülmesi, yerel basın yerine Resmi Gazetede ilan yapılmasının zorunlu kılınması, hem ihale sürecinin uzamasına yol açmış, hem de </a:t>
            </a:r>
            <a:r>
              <a:rPr lang="tr-TR" sz="2600" b="1" dirty="0">
                <a:latin typeface="Times New Roman" panose="02020603050405020304" pitchFamily="18" charset="0"/>
                <a:cs typeface="Times New Roman" panose="02020603050405020304" pitchFamily="18" charset="0"/>
              </a:rPr>
              <a:t>Resmi Gazetenin </a:t>
            </a:r>
            <a:r>
              <a:rPr lang="tr-TR" sz="2600" dirty="0">
                <a:latin typeface="Times New Roman" panose="02020603050405020304" pitchFamily="18" charset="0"/>
                <a:cs typeface="Times New Roman" panose="02020603050405020304" pitchFamily="18" charset="0"/>
              </a:rPr>
              <a:t>hacmini gereksiz yere büyütmüştür.’’</a:t>
            </a:r>
          </a:p>
          <a:p>
            <a:endParaRPr lang="tr-TR" dirty="0"/>
          </a:p>
        </p:txBody>
      </p:sp>
    </p:spTree>
    <p:extLst>
      <p:ext uri="{BB962C8B-B14F-4D97-AF65-F5344CB8AC3E}">
        <p14:creationId xmlns:p14="http://schemas.microsoft.com/office/powerpoint/2010/main" val="19015485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
          </p:nvPr>
        </p:nvSpPr>
        <p:spPr>
          <a:xfrm>
            <a:off x="208547" y="1600200"/>
            <a:ext cx="11534274" cy="4873752"/>
          </a:xfrm>
        </p:spPr>
        <p:txBody>
          <a:bodyPr>
            <a:scene3d>
              <a:camera prst="orthographicFront"/>
              <a:lightRig rig="threePt" dir="t"/>
            </a:scene3d>
            <a:sp3d extrusionH="57150">
              <a:bevelT w="38100" h="38100"/>
            </a:sp3d>
          </a:bodyPr>
          <a:lstStyle/>
          <a:p>
            <a:pPr marL="0" indent="0" algn="ctr">
              <a:buNone/>
            </a:pPr>
            <a:endParaRPr lang="tr-TR" dirty="0" smtClean="0"/>
          </a:p>
          <a:p>
            <a:pPr marL="0" indent="0" algn="ctr">
              <a:buNone/>
            </a:pPr>
            <a:endParaRPr lang="tr-TR" dirty="0"/>
          </a:p>
          <a:p>
            <a:pPr marL="0" indent="0" algn="ctr">
              <a:buNone/>
            </a:pPr>
            <a:endParaRPr lang="tr-TR" dirty="0" smtClean="0"/>
          </a:p>
          <a:p>
            <a:pPr marL="0" indent="0" algn="ctr">
              <a:buNone/>
            </a:pPr>
            <a:r>
              <a:rPr lang="tr-TR" sz="4000" b="1" dirty="0" smtClean="0">
                <a:ln>
                  <a:solidFill>
                    <a:schemeClr val="tx1">
                      <a:lumMod val="95000"/>
                      <a:lumOff val="5000"/>
                    </a:schemeClr>
                  </a:solidFill>
                </a:ln>
                <a:solidFill>
                  <a:schemeClr val="tx1">
                    <a:lumMod val="95000"/>
                    <a:lumOff val="5000"/>
                  </a:schemeClr>
                </a:solidFill>
                <a:effectLst>
                  <a:glow rad="63500">
                    <a:schemeClr val="accent2">
                      <a:lumMod val="20000"/>
                      <a:lumOff val="80000"/>
                      <a:alpha val="29000"/>
                    </a:schemeClr>
                  </a:glow>
                  <a:outerShdw blurRad="50800" dist="38100" dir="8100000" algn="tr" rotWithShape="0">
                    <a:prstClr val="black">
                      <a:alpha val="40000"/>
                    </a:prstClr>
                  </a:outerShdw>
                </a:effectLst>
                <a:latin typeface="Times New Roman" panose="02020603050405020304" pitchFamily="18" charset="0"/>
                <a:cs typeface="Times New Roman" panose="02020603050405020304" pitchFamily="18" charset="0"/>
              </a:rPr>
              <a:t>     </a:t>
            </a:r>
            <a:r>
              <a:rPr lang="tr-TR" sz="4000" b="1" dirty="0" smtClean="0">
                <a:ln>
                  <a:solidFill>
                    <a:schemeClr val="tx1">
                      <a:lumMod val="95000"/>
                      <a:lumOff val="5000"/>
                    </a:schemeClr>
                  </a:solidFill>
                </a:ln>
                <a:solidFill>
                  <a:schemeClr val="tx1">
                    <a:lumMod val="95000"/>
                    <a:lumOff val="5000"/>
                  </a:schemeClr>
                </a:solidFill>
                <a:effectLst>
                  <a:glow rad="114300">
                    <a:schemeClr val="accent2">
                      <a:lumMod val="40000"/>
                      <a:lumOff val="60000"/>
                      <a:alpha val="36000"/>
                    </a:schemeClr>
                  </a:glow>
                  <a:outerShdw blurRad="50800" dist="38100" dir="8100000" sx="1000" sy="1000" algn="tr" rotWithShape="0">
                    <a:prstClr val="black">
                      <a:alpha val="11000"/>
                    </a:prstClr>
                  </a:outerShdw>
                </a:effectLst>
                <a:latin typeface="Times New Roman" panose="02020603050405020304" pitchFamily="18" charset="0"/>
                <a:cs typeface="Times New Roman" panose="02020603050405020304" pitchFamily="18" charset="0"/>
              </a:rPr>
              <a:t>Doğrudan Temin Bir İhale Usulü </a:t>
            </a:r>
            <a:r>
              <a:rPr lang="tr-TR" sz="4000" b="1" dirty="0" smtClean="0">
                <a:ln>
                  <a:solidFill>
                    <a:schemeClr val="tx1">
                      <a:lumMod val="95000"/>
                      <a:lumOff val="5000"/>
                    </a:schemeClr>
                  </a:solidFill>
                </a:ln>
                <a:solidFill>
                  <a:schemeClr val="tx1">
                    <a:lumMod val="95000"/>
                    <a:lumOff val="5000"/>
                  </a:schemeClr>
                </a:solidFill>
                <a:effectLst>
                  <a:glow rad="101600">
                    <a:schemeClr val="accent2">
                      <a:lumMod val="40000"/>
                      <a:lumOff val="60000"/>
                      <a:alpha val="32000"/>
                    </a:schemeClr>
                  </a:glow>
                  <a:outerShdw blurRad="50800" dist="38100" dir="8100000" sx="1000" sy="1000" algn="tr" rotWithShape="0">
                    <a:prstClr val="black">
                      <a:alpha val="11000"/>
                    </a:prstClr>
                  </a:outerShdw>
                </a:effectLst>
                <a:latin typeface="Times New Roman" panose="02020603050405020304" pitchFamily="18" charset="0"/>
                <a:cs typeface="Times New Roman" panose="02020603050405020304" pitchFamily="18" charset="0"/>
              </a:rPr>
              <a:t>değildir</a:t>
            </a:r>
            <a:r>
              <a:rPr lang="tr-TR" dirty="0" smtClean="0">
                <a:effectLst>
                  <a:glow rad="101600">
                    <a:schemeClr val="accent2">
                      <a:lumMod val="40000"/>
                      <a:lumOff val="60000"/>
                      <a:alpha val="51000"/>
                    </a:schemeClr>
                  </a:glow>
                </a:effectLst>
              </a:rPr>
              <a:t>.</a:t>
            </a:r>
            <a:endParaRPr lang="tr-TR" dirty="0">
              <a:effectLst>
                <a:glow rad="101600">
                  <a:schemeClr val="accent2">
                    <a:lumMod val="40000"/>
                    <a:lumOff val="60000"/>
                    <a:alpha val="51000"/>
                  </a:schemeClr>
                </a:glow>
              </a:effectLst>
            </a:endParaRPr>
          </a:p>
        </p:txBody>
      </p:sp>
    </p:spTree>
    <p:extLst>
      <p:ext uri="{BB962C8B-B14F-4D97-AF65-F5344CB8AC3E}">
        <p14:creationId xmlns:p14="http://schemas.microsoft.com/office/powerpoint/2010/main" val="3481899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endParaRPr lang="tr-TR" dirty="0">
              <a:latin typeface="Arial Black" panose="020B0A04020102020204" pitchFamily="34" charset="0"/>
            </a:endParaRPr>
          </a:p>
        </p:txBody>
      </p:sp>
      <p:sp>
        <p:nvSpPr>
          <p:cNvPr id="3" name="İçerik Yer Tutucusu 2"/>
          <p:cNvSpPr>
            <a:spLocks noGrp="1"/>
          </p:cNvSpPr>
          <p:nvPr>
            <p:ph sz="quarter" idx="1"/>
          </p:nvPr>
        </p:nvSpPr>
        <p:spPr/>
        <p:txBody>
          <a:bodyPr>
            <a:normAutofit/>
          </a:bodyPr>
          <a:lstStyle/>
          <a:p>
            <a:endParaRPr lang="tr-TR" sz="2400" b="1" dirty="0" smtClean="0"/>
          </a:p>
          <a:p>
            <a:pPr marL="0" indent="0" algn="just">
              <a:buNone/>
            </a:pPr>
            <a:r>
              <a:rPr lang="tr-TR" dirty="0">
                <a:latin typeface="Times New Roman" panose="02020603050405020304" pitchFamily="18" charset="0"/>
                <a:cs typeface="Times New Roman" panose="02020603050405020304" pitchFamily="18" charset="0"/>
              </a:rPr>
              <a:t>4734 sayılı Kamu İhale </a:t>
            </a:r>
            <a:r>
              <a:rPr lang="tr-TR" dirty="0" smtClean="0">
                <a:latin typeface="Times New Roman" panose="02020603050405020304" pitchFamily="18" charset="0"/>
                <a:cs typeface="Times New Roman" panose="02020603050405020304" pitchFamily="18" charset="0"/>
              </a:rPr>
              <a:t>Kanunu ;</a:t>
            </a:r>
            <a:endParaRPr lang="tr-TR" b="1" dirty="0">
              <a:latin typeface="Times New Roman" panose="02020603050405020304" pitchFamily="18" charset="0"/>
              <a:cs typeface="Times New Roman" panose="02020603050405020304" pitchFamily="18" charset="0"/>
            </a:endParaRPr>
          </a:p>
          <a:p>
            <a:pPr algn="just"/>
            <a:r>
              <a:rPr lang="tr-TR" b="1" dirty="0" smtClean="0">
                <a:latin typeface="Times New Roman" panose="02020603050405020304" pitchFamily="18" charset="0"/>
                <a:cs typeface="Times New Roman" panose="02020603050405020304" pitchFamily="18" charset="0"/>
              </a:rPr>
              <a:t>Madde 4:</a:t>
            </a:r>
          </a:p>
          <a:p>
            <a:pPr algn="just"/>
            <a:r>
              <a:rPr lang="tr-TR" dirty="0" smtClean="0">
                <a:latin typeface="Times New Roman" panose="02020603050405020304" pitchFamily="18" charset="0"/>
                <a:cs typeface="Times New Roman" panose="02020603050405020304" pitchFamily="18" charset="0"/>
              </a:rPr>
              <a:t>Doğrudan </a:t>
            </a:r>
            <a:r>
              <a:rPr lang="tr-TR" dirty="0">
                <a:latin typeface="Times New Roman" panose="02020603050405020304" pitchFamily="18" charset="0"/>
                <a:cs typeface="Times New Roman" panose="02020603050405020304" pitchFamily="18" charset="0"/>
              </a:rPr>
              <a:t>temin: Bu Kanunda belirtilen hallerde ihtiyaçların, idare tarafından davet edilen isteklilerle teknik şartların ve fiyatın </a:t>
            </a:r>
            <a:r>
              <a:rPr lang="tr-TR" b="1" dirty="0">
                <a:solidFill>
                  <a:srgbClr val="FF0000"/>
                </a:solidFill>
                <a:latin typeface="Times New Roman" panose="02020603050405020304" pitchFamily="18" charset="0"/>
                <a:cs typeface="Times New Roman" panose="02020603050405020304" pitchFamily="18" charset="0"/>
              </a:rPr>
              <a:t>görüşülerek </a:t>
            </a:r>
            <a:r>
              <a:rPr lang="tr-TR" dirty="0">
                <a:latin typeface="Times New Roman" panose="02020603050405020304" pitchFamily="18" charset="0"/>
                <a:cs typeface="Times New Roman" panose="02020603050405020304" pitchFamily="18" charset="0"/>
              </a:rPr>
              <a:t>doğrudan temin edilebildiği usulü,</a:t>
            </a:r>
          </a:p>
        </p:txBody>
      </p:sp>
    </p:spTree>
    <p:extLst>
      <p:ext uri="{BB962C8B-B14F-4D97-AF65-F5344CB8AC3E}">
        <p14:creationId xmlns:p14="http://schemas.microsoft.com/office/powerpoint/2010/main" val="34104317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Slipstream</Template>
  <TotalTime>3088</TotalTime>
  <Words>1238</Words>
  <Application>Microsoft Office PowerPoint</Application>
  <PresentationFormat>Geniş ekran</PresentationFormat>
  <Paragraphs>120</Paragraphs>
  <Slides>28</Slides>
  <Notes>1</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28</vt:i4>
      </vt:variant>
    </vt:vector>
  </HeadingPairs>
  <TitlesOfParts>
    <vt:vector size="37" baseType="lpstr">
      <vt:lpstr>Albertus Extra Bold</vt:lpstr>
      <vt:lpstr>Arial Black</vt:lpstr>
      <vt:lpstr>Calibri</vt:lpstr>
      <vt:lpstr>Century Schoolbook</vt:lpstr>
      <vt:lpstr>Tahoma</vt:lpstr>
      <vt:lpstr>Times New Roman</vt:lpstr>
      <vt:lpstr>Wingdings</vt:lpstr>
      <vt:lpstr>Wingdings 2</vt:lpstr>
      <vt:lpstr>Cumba</vt:lpstr>
      <vt:lpstr>PowerPoint Sunusu</vt:lpstr>
      <vt:lpstr>AKIŞ ŞEMASI</vt:lpstr>
      <vt:lpstr>TEMEL İLKELER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DOĞRUDAN TEMİN LİMİTİ</vt:lpstr>
      <vt:lpstr>PowerPoint Sunusu</vt:lpstr>
      <vt:lpstr>PowerPoint Sunusu</vt:lpstr>
      <vt:lpstr>PowerPoint Sunusu</vt:lpstr>
      <vt:lpstr>PowerPoint Sunusu</vt:lpstr>
      <vt:lpstr>PowerPoint Sunusu</vt:lpstr>
      <vt:lpstr>PowerPoint Sunusu</vt:lpstr>
      <vt:lpstr>22 D) BENDİ</vt:lpstr>
      <vt:lpstr>PowerPoint Sunusu</vt:lpstr>
      <vt:lpstr>BÖLÜM VE KISIMLARA BÖLÜNMESİ</vt:lpstr>
      <vt:lpstr>PowerPoint Sunusu</vt:lpstr>
      <vt:lpstr>% 10 BARAJI</vt:lpstr>
      <vt:lpstr>DOĞRUDAN TEMİN KAYIT FORMU </vt:lpstr>
      <vt:lpstr>DOĞRUDAN TEMİN YASAKLAMA</vt:lpstr>
      <vt:lpstr>DOĞRUDAN TEMİN YASAKLI SORGULAMA</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Casperr</dc:creator>
  <cp:lastModifiedBy>Sau</cp:lastModifiedBy>
  <cp:revision>98</cp:revision>
  <dcterms:created xsi:type="dcterms:W3CDTF">2019-11-27T07:39:36Z</dcterms:created>
  <dcterms:modified xsi:type="dcterms:W3CDTF">2022-10-19T12:34:27Z</dcterms:modified>
</cp:coreProperties>
</file>